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5AB32-65CB-4C15-8EAB-C47F05C3DC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D9D22E3-8ED7-4D18-8F3B-366A20DC37FF}">
      <dgm:prSet phldrT="[Text]" custT="1"/>
      <dgm:spPr>
        <a:ln>
          <a:solidFill>
            <a:schemeClr val="bg1"/>
          </a:solidFill>
        </a:ln>
      </dgm:spPr>
      <dgm:t>
        <a:bodyPr/>
        <a:lstStyle/>
        <a:p>
          <a:r>
            <a:rPr lang="en-US" sz="1500" dirty="0" smtClean="0">
              <a:latin typeface="Arial" panose="020B0604020202020204" pitchFamily="34" charset="0"/>
              <a:cs typeface="Arial" panose="020B0604020202020204" pitchFamily="34" charset="0"/>
            </a:rPr>
            <a:t>Broking Platform Overview</a:t>
          </a:r>
          <a:endParaRPr lang="en-US" sz="1500" dirty="0">
            <a:latin typeface="Arial" panose="020B0604020202020204" pitchFamily="34" charset="0"/>
            <a:cs typeface="Arial" panose="020B0604020202020204" pitchFamily="34" charset="0"/>
          </a:endParaRPr>
        </a:p>
      </dgm:t>
    </dgm:pt>
    <dgm:pt modelId="{06FE30E1-6F46-4423-8F05-CDA1D0578426}" type="parTrans" cxnId="{988728B1-6DA6-4E13-8E13-AFE9D0200630}">
      <dgm:prSet/>
      <dgm:spPr/>
      <dgm:t>
        <a:bodyPr/>
        <a:lstStyle/>
        <a:p>
          <a:endParaRPr lang="en-US"/>
        </a:p>
      </dgm:t>
    </dgm:pt>
    <dgm:pt modelId="{4DE668F8-6646-4C0B-9289-D151382596A5}" type="sibTrans" cxnId="{988728B1-6DA6-4E13-8E13-AFE9D0200630}">
      <dgm:prSet/>
      <dgm:spPr/>
      <dgm:t>
        <a:bodyPr/>
        <a:lstStyle/>
        <a:p>
          <a:endParaRPr lang="en-US"/>
        </a:p>
      </dgm:t>
    </dgm:pt>
    <dgm:pt modelId="{81CC2CAB-D972-474E-8848-2434B98011BC}">
      <dgm:prSet phldrT="[Text]" custT="1"/>
      <dgm:spPr/>
      <dgm:t>
        <a:bodyPr/>
        <a:lstStyle/>
        <a:p>
          <a:r>
            <a:rPr lang="en-US" sz="1500" dirty="0" smtClean="0">
              <a:latin typeface="Arial" panose="020B0604020202020204" pitchFamily="34" charset="0"/>
              <a:cs typeface="Arial" panose="020B0604020202020204" pitchFamily="34" charset="0"/>
            </a:rPr>
            <a:t>Dedicated Dealing RM</a:t>
          </a:r>
          <a:endParaRPr lang="en-US" sz="1500" dirty="0">
            <a:latin typeface="Arial" panose="020B0604020202020204" pitchFamily="34" charset="0"/>
            <a:cs typeface="Arial" panose="020B0604020202020204" pitchFamily="34" charset="0"/>
          </a:endParaRPr>
        </a:p>
      </dgm:t>
    </dgm:pt>
    <dgm:pt modelId="{A9B5FA95-26ED-4C3C-9169-CD48E488FD2A}" type="parTrans" cxnId="{CEF8E073-2E4D-44DF-B49D-CBB1D6643932}">
      <dgm:prSet/>
      <dgm:spPr/>
      <dgm:t>
        <a:bodyPr/>
        <a:lstStyle/>
        <a:p>
          <a:endParaRPr lang="en-US"/>
        </a:p>
      </dgm:t>
    </dgm:pt>
    <dgm:pt modelId="{F1DF8B7C-5C15-48E3-B014-F3D99FA4DB33}" type="sibTrans" cxnId="{CEF8E073-2E4D-44DF-B49D-CBB1D6643932}">
      <dgm:prSet/>
      <dgm:spPr/>
      <dgm:t>
        <a:bodyPr/>
        <a:lstStyle/>
        <a:p>
          <a:endParaRPr lang="en-US"/>
        </a:p>
      </dgm:t>
    </dgm:pt>
    <dgm:pt modelId="{1FF31546-A911-4A2F-9486-CCD9841BC232}">
      <dgm:prSet phldrT="[Text]" custT="1"/>
      <dgm:spPr/>
      <dgm:t>
        <a:bodyPr/>
        <a:lstStyle/>
        <a:p>
          <a:r>
            <a:rPr lang="en-US" sz="1500" dirty="0" smtClean="0">
              <a:latin typeface="Arial" panose="020B0604020202020204" pitchFamily="34" charset="0"/>
              <a:cs typeface="Arial" panose="020B0604020202020204" pitchFamily="34" charset="0"/>
            </a:rPr>
            <a:t>Web platform Centrum </a:t>
          </a:r>
          <a:r>
            <a:rPr lang="en-US" sz="1500" dirty="0" err="1" smtClean="0">
              <a:latin typeface="Arial" panose="020B0604020202020204" pitchFamily="34" charset="0"/>
              <a:cs typeface="Arial" panose="020B0604020202020204" pitchFamily="34" charset="0"/>
            </a:rPr>
            <a:t>Galaxcy</a:t>
          </a:r>
          <a:endParaRPr lang="en-US" sz="1500" dirty="0">
            <a:latin typeface="Arial" panose="020B0604020202020204" pitchFamily="34" charset="0"/>
            <a:cs typeface="Arial" panose="020B0604020202020204" pitchFamily="34" charset="0"/>
          </a:endParaRPr>
        </a:p>
      </dgm:t>
    </dgm:pt>
    <dgm:pt modelId="{F6A7A1EF-8735-4259-B083-EFBF78F56C3A}" type="parTrans" cxnId="{309540F4-C670-4740-B46E-7121975456B5}">
      <dgm:prSet/>
      <dgm:spPr/>
      <dgm:t>
        <a:bodyPr/>
        <a:lstStyle/>
        <a:p>
          <a:endParaRPr lang="en-US"/>
        </a:p>
      </dgm:t>
    </dgm:pt>
    <dgm:pt modelId="{AF6ABCBC-A5E4-4957-B770-AACEEF61CDCB}" type="sibTrans" cxnId="{309540F4-C670-4740-B46E-7121975456B5}">
      <dgm:prSet/>
      <dgm:spPr/>
      <dgm:t>
        <a:bodyPr/>
        <a:lstStyle/>
        <a:p>
          <a:endParaRPr lang="en-US"/>
        </a:p>
      </dgm:t>
    </dgm:pt>
    <dgm:pt modelId="{275A7929-E751-41F7-8C16-3BD04C405FF6}">
      <dgm:prSet custT="1"/>
      <dgm:spPr/>
      <dgm:t>
        <a:bodyPr/>
        <a:lstStyle/>
        <a:p>
          <a:r>
            <a:rPr lang="en-US" sz="1500" dirty="0" smtClean="0">
              <a:latin typeface="Arial" panose="020B0604020202020204" pitchFamily="34" charset="0"/>
              <a:cs typeface="Arial" panose="020B0604020202020204" pitchFamily="34" charset="0"/>
            </a:rPr>
            <a:t>Trading exe based Odin Diet</a:t>
          </a:r>
          <a:endParaRPr lang="en-US" sz="1500" dirty="0">
            <a:latin typeface="Arial" panose="020B0604020202020204" pitchFamily="34" charset="0"/>
            <a:cs typeface="Arial" panose="020B0604020202020204" pitchFamily="34" charset="0"/>
          </a:endParaRPr>
        </a:p>
      </dgm:t>
    </dgm:pt>
    <dgm:pt modelId="{90CAFA4A-54DD-4ED9-8A0C-0AB147E1CFB9}" type="parTrans" cxnId="{D9CCDEC2-6CC1-488E-9F55-8CDB28CD04D3}">
      <dgm:prSet/>
      <dgm:spPr/>
      <dgm:t>
        <a:bodyPr/>
        <a:lstStyle/>
        <a:p>
          <a:endParaRPr lang="en-US"/>
        </a:p>
      </dgm:t>
    </dgm:pt>
    <dgm:pt modelId="{C43477AD-53E6-40B8-8DA7-6432DBC2DF7F}" type="sibTrans" cxnId="{D9CCDEC2-6CC1-488E-9F55-8CDB28CD04D3}">
      <dgm:prSet/>
      <dgm:spPr/>
      <dgm:t>
        <a:bodyPr/>
        <a:lstStyle/>
        <a:p>
          <a:endParaRPr lang="en-US"/>
        </a:p>
      </dgm:t>
    </dgm:pt>
    <dgm:pt modelId="{16787211-59C0-4B5B-8175-FC786990B568}">
      <dgm:prSet phldrT="[Text]" custT="1"/>
      <dgm:spPr/>
      <dgm:t>
        <a:bodyPr/>
        <a:lstStyle/>
        <a:p>
          <a:r>
            <a:rPr lang="en-US" sz="1500" dirty="0" smtClean="0">
              <a:latin typeface="Arial" panose="020B0604020202020204" pitchFamily="34" charset="0"/>
              <a:cs typeface="Arial" panose="020B0604020202020204" pitchFamily="34" charset="0"/>
            </a:rPr>
            <a:t>Centrum </a:t>
          </a:r>
          <a:r>
            <a:rPr lang="en-US" sz="1500" dirty="0" err="1" smtClean="0">
              <a:latin typeface="Arial" panose="020B0604020202020204" pitchFamily="34" charset="0"/>
              <a:cs typeface="Arial" panose="020B0604020202020204" pitchFamily="34" charset="0"/>
            </a:rPr>
            <a:t>GalaxC</a:t>
          </a:r>
          <a:r>
            <a:rPr lang="en-US" sz="1500" dirty="0" smtClean="0">
              <a:latin typeface="Arial" panose="020B0604020202020204" pitchFamily="34" charset="0"/>
              <a:cs typeface="Arial" panose="020B0604020202020204" pitchFamily="34" charset="0"/>
            </a:rPr>
            <a:t> Trade Mobile App </a:t>
          </a:r>
        </a:p>
      </dgm:t>
    </dgm:pt>
    <dgm:pt modelId="{BB258393-80A9-4B46-B66C-EF455373BF84}" type="sibTrans" cxnId="{E0845BB8-4563-44B2-99C4-7728EF4C2861}">
      <dgm:prSet/>
      <dgm:spPr/>
      <dgm:t>
        <a:bodyPr/>
        <a:lstStyle/>
        <a:p>
          <a:endParaRPr lang="en-US"/>
        </a:p>
      </dgm:t>
    </dgm:pt>
    <dgm:pt modelId="{C8915773-9AB7-4A81-B681-38D5E83DE05E}" type="parTrans" cxnId="{E0845BB8-4563-44B2-99C4-7728EF4C2861}">
      <dgm:prSet/>
      <dgm:spPr/>
      <dgm:t>
        <a:bodyPr/>
        <a:lstStyle/>
        <a:p>
          <a:endParaRPr lang="en-US"/>
        </a:p>
      </dgm:t>
    </dgm:pt>
    <dgm:pt modelId="{07C6DFDB-D484-4D50-B76D-591BC0A5E9ED}" type="pres">
      <dgm:prSet presAssocID="{3DB5AB32-65CB-4C15-8EAB-C47F05C3DC73}" presName="hierChild1" presStyleCnt="0">
        <dgm:presLayoutVars>
          <dgm:orgChart val="1"/>
          <dgm:chPref val="1"/>
          <dgm:dir/>
          <dgm:animOne val="branch"/>
          <dgm:animLvl val="lvl"/>
          <dgm:resizeHandles/>
        </dgm:presLayoutVars>
      </dgm:prSet>
      <dgm:spPr/>
      <dgm:t>
        <a:bodyPr/>
        <a:lstStyle/>
        <a:p>
          <a:endParaRPr lang="en-US"/>
        </a:p>
      </dgm:t>
    </dgm:pt>
    <dgm:pt modelId="{691A91EF-4BDA-49DC-8981-D65296A50733}" type="pres">
      <dgm:prSet presAssocID="{7D9D22E3-8ED7-4D18-8F3B-366A20DC37FF}" presName="hierRoot1" presStyleCnt="0">
        <dgm:presLayoutVars>
          <dgm:hierBranch val="init"/>
        </dgm:presLayoutVars>
      </dgm:prSet>
      <dgm:spPr/>
    </dgm:pt>
    <dgm:pt modelId="{0B65AA7C-5B14-4903-85EA-9A12325AAE6B}" type="pres">
      <dgm:prSet presAssocID="{7D9D22E3-8ED7-4D18-8F3B-366A20DC37FF}" presName="rootComposite1" presStyleCnt="0"/>
      <dgm:spPr/>
    </dgm:pt>
    <dgm:pt modelId="{998455FB-D445-4921-AC91-1DA503931846}" type="pres">
      <dgm:prSet presAssocID="{7D9D22E3-8ED7-4D18-8F3B-366A20DC37FF}" presName="rootText1" presStyleLbl="node0" presStyleIdx="0" presStyleCnt="1" custScaleX="82807" custScaleY="39664">
        <dgm:presLayoutVars>
          <dgm:chPref val="3"/>
        </dgm:presLayoutVars>
      </dgm:prSet>
      <dgm:spPr/>
      <dgm:t>
        <a:bodyPr/>
        <a:lstStyle/>
        <a:p>
          <a:endParaRPr lang="en-US"/>
        </a:p>
      </dgm:t>
    </dgm:pt>
    <dgm:pt modelId="{F0ED8AC7-866C-47FF-86D9-81132F8912A2}" type="pres">
      <dgm:prSet presAssocID="{7D9D22E3-8ED7-4D18-8F3B-366A20DC37FF}" presName="rootConnector1" presStyleLbl="node1" presStyleIdx="0" presStyleCnt="0"/>
      <dgm:spPr/>
      <dgm:t>
        <a:bodyPr/>
        <a:lstStyle/>
        <a:p>
          <a:endParaRPr lang="en-US"/>
        </a:p>
      </dgm:t>
    </dgm:pt>
    <dgm:pt modelId="{8D5C5907-3013-4BD9-AD9C-B5038B36A919}" type="pres">
      <dgm:prSet presAssocID="{7D9D22E3-8ED7-4D18-8F3B-366A20DC37FF}" presName="hierChild2" presStyleCnt="0"/>
      <dgm:spPr/>
    </dgm:pt>
    <dgm:pt modelId="{68FFABE0-6EC5-4946-B623-5FB59BB7F831}" type="pres">
      <dgm:prSet presAssocID="{A9B5FA95-26ED-4C3C-9169-CD48E488FD2A}" presName="Name37" presStyleLbl="parChTrans1D2" presStyleIdx="0" presStyleCnt="4"/>
      <dgm:spPr/>
      <dgm:t>
        <a:bodyPr/>
        <a:lstStyle/>
        <a:p>
          <a:endParaRPr lang="en-US"/>
        </a:p>
      </dgm:t>
    </dgm:pt>
    <dgm:pt modelId="{251D17E8-98DA-4F39-B008-D7C035743C07}" type="pres">
      <dgm:prSet presAssocID="{81CC2CAB-D972-474E-8848-2434B98011BC}" presName="hierRoot2" presStyleCnt="0">
        <dgm:presLayoutVars>
          <dgm:hierBranch val="init"/>
        </dgm:presLayoutVars>
      </dgm:prSet>
      <dgm:spPr/>
    </dgm:pt>
    <dgm:pt modelId="{643AB30B-CB53-4071-90EF-EAB8D5D303BC}" type="pres">
      <dgm:prSet presAssocID="{81CC2CAB-D972-474E-8848-2434B98011BC}" presName="rootComposite" presStyleCnt="0"/>
      <dgm:spPr/>
    </dgm:pt>
    <dgm:pt modelId="{DB30589E-B77B-4E22-91C2-399C05390C82}" type="pres">
      <dgm:prSet presAssocID="{81CC2CAB-D972-474E-8848-2434B98011BC}" presName="rootText" presStyleLbl="node2" presStyleIdx="0" presStyleCnt="4" custScaleX="46569" custScaleY="44960">
        <dgm:presLayoutVars>
          <dgm:chPref val="3"/>
        </dgm:presLayoutVars>
      </dgm:prSet>
      <dgm:spPr/>
      <dgm:t>
        <a:bodyPr/>
        <a:lstStyle/>
        <a:p>
          <a:endParaRPr lang="en-US"/>
        </a:p>
      </dgm:t>
    </dgm:pt>
    <dgm:pt modelId="{A8D87BDC-F4DA-4C96-9482-456A86FC51FC}" type="pres">
      <dgm:prSet presAssocID="{81CC2CAB-D972-474E-8848-2434B98011BC}" presName="rootConnector" presStyleLbl="node2" presStyleIdx="0" presStyleCnt="4"/>
      <dgm:spPr/>
      <dgm:t>
        <a:bodyPr/>
        <a:lstStyle/>
        <a:p>
          <a:endParaRPr lang="en-US"/>
        </a:p>
      </dgm:t>
    </dgm:pt>
    <dgm:pt modelId="{C6AD5744-8923-47F8-924D-24A3B137A060}" type="pres">
      <dgm:prSet presAssocID="{81CC2CAB-D972-474E-8848-2434B98011BC}" presName="hierChild4" presStyleCnt="0"/>
      <dgm:spPr/>
    </dgm:pt>
    <dgm:pt modelId="{E9C9C18A-C023-4430-9A5C-43CB643AD19E}" type="pres">
      <dgm:prSet presAssocID="{81CC2CAB-D972-474E-8848-2434B98011BC}" presName="hierChild5" presStyleCnt="0"/>
      <dgm:spPr/>
    </dgm:pt>
    <dgm:pt modelId="{B8A06867-56BC-43AB-97CD-E98A18FF7B30}" type="pres">
      <dgm:prSet presAssocID="{90CAFA4A-54DD-4ED9-8A0C-0AB147E1CFB9}" presName="Name37" presStyleLbl="parChTrans1D2" presStyleIdx="1" presStyleCnt="4"/>
      <dgm:spPr/>
      <dgm:t>
        <a:bodyPr/>
        <a:lstStyle/>
        <a:p>
          <a:endParaRPr lang="en-US"/>
        </a:p>
      </dgm:t>
    </dgm:pt>
    <dgm:pt modelId="{8D66C96A-8E57-426A-B21B-C5EE2211F19D}" type="pres">
      <dgm:prSet presAssocID="{275A7929-E751-41F7-8C16-3BD04C405FF6}" presName="hierRoot2" presStyleCnt="0">
        <dgm:presLayoutVars>
          <dgm:hierBranch val="init"/>
        </dgm:presLayoutVars>
      </dgm:prSet>
      <dgm:spPr/>
    </dgm:pt>
    <dgm:pt modelId="{F5B830EC-ECC2-483B-8E28-3F2A39B1CA7C}" type="pres">
      <dgm:prSet presAssocID="{275A7929-E751-41F7-8C16-3BD04C405FF6}" presName="rootComposite" presStyleCnt="0"/>
      <dgm:spPr/>
    </dgm:pt>
    <dgm:pt modelId="{2F2A00D2-0E36-4792-9496-EB8CADE65350}" type="pres">
      <dgm:prSet presAssocID="{275A7929-E751-41F7-8C16-3BD04C405FF6}" presName="rootText" presStyleLbl="node2" presStyleIdx="1" presStyleCnt="4" custScaleX="71886" custScaleY="44403">
        <dgm:presLayoutVars>
          <dgm:chPref val="3"/>
        </dgm:presLayoutVars>
      </dgm:prSet>
      <dgm:spPr/>
      <dgm:t>
        <a:bodyPr/>
        <a:lstStyle/>
        <a:p>
          <a:endParaRPr lang="en-US"/>
        </a:p>
      </dgm:t>
    </dgm:pt>
    <dgm:pt modelId="{36AF3BD1-9A41-477C-BBCB-C1C094130772}" type="pres">
      <dgm:prSet presAssocID="{275A7929-E751-41F7-8C16-3BD04C405FF6}" presName="rootConnector" presStyleLbl="node2" presStyleIdx="1" presStyleCnt="4"/>
      <dgm:spPr/>
      <dgm:t>
        <a:bodyPr/>
        <a:lstStyle/>
        <a:p>
          <a:endParaRPr lang="en-US"/>
        </a:p>
      </dgm:t>
    </dgm:pt>
    <dgm:pt modelId="{3A845F23-6084-4A35-B58A-15B06DF91E67}" type="pres">
      <dgm:prSet presAssocID="{275A7929-E751-41F7-8C16-3BD04C405FF6}" presName="hierChild4" presStyleCnt="0"/>
      <dgm:spPr/>
    </dgm:pt>
    <dgm:pt modelId="{A7B2F282-B5DF-4939-9897-D93172B92089}" type="pres">
      <dgm:prSet presAssocID="{275A7929-E751-41F7-8C16-3BD04C405FF6}" presName="hierChild5" presStyleCnt="0"/>
      <dgm:spPr/>
    </dgm:pt>
    <dgm:pt modelId="{18E3F613-8BE3-4354-88B6-D92D55FA2D5D}" type="pres">
      <dgm:prSet presAssocID="{F6A7A1EF-8735-4259-B083-EFBF78F56C3A}" presName="Name37" presStyleLbl="parChTrans1D2" presStyleIdx="2" presStyleCnt="4"/>
      <dgm:spPr/>
      <dgm:t>
        <a:bodyPr/>
        <a:lstStyle/>
        <a:p>
          <a:endParaRPr lang="en-US"/>
        </a:p>
      </dgm:t>
    </dgm:pt>
    <dgm:pt modelId="{C1AA5FDE-FDB7-4FCC-8F23-EEC647AB5662}" type="pres">
      <dgm:prSet presAssocID="{1FF31546-A911-4A2F-9486-CCD9841BC232}" presName="hierRoot2" presStyleCnt="0">
        <dgm:presLayoutVars>
          <dgm:hierBranch val="init"/>
        </dgm:presLayoutVars>
      </dgm:prSet>
      <dgm:spPr/>
    </dgm:pt>
    <dgm:pt modelId="{C7DE048B-6E96-4A4F-A73E-7A7D9AE2A488}" type="pres">
      <dgm:prSet presAssocID="{1FF31546-A911-4A2F-9486-CCD9841BC232}" presName="rootComposite" presStyleCnt="0"/>
      <dgm:spPr/>
    </dgm:pt>
    <dgm:pt modelId="{CB293E96-3E04-45EC-8B5D-41E7EC5D6C33}" type="pres">
      <dgm:prSet presAssocID="{1FF31546-A911-4A2F-9486-CCD9841BC232}" presName="rootText" presStyleLbl="node2" presStyleIdx="2" presStyleCnt="4" custScaleX="54543" custScaleY="41029">
        <dgm:presLayoutVars>
          <dgm:chPref val="3"/>
        </dgm:presLayoutVars>
      </dgm:prSet>
      <dgm:spPr/>
      <dgm:t>
        <a:bodyPr/>
        <a:lstStyle/>
        <a:p>
          <a:endParaRPr lang="en-US"/>
        </a:p>
      </dgm:t>
    </dgm:pt>
    <dgm:pt modelId="{D2F30EBD-1109-40AA-9D98-5EB5A338F46B}" type="pres">
      <dgm:prSet presAssocID="{1FF31546-A911-4A2F-9486-CCD9841BC232}" presName="rootConnector" presStyleLbl="node2" presStyleIdx="2" presStyleCnt="4"/>
      <dgm:spPr/>
      <dgm:t>
        <a:bodyPr/>
        <a:lstStyle/>
        <a:p>
          <a:endParaRPr lang="en-US"/>
        </a:p>
      </dgm:t>
    </dgm:pt>
    <dgm:pt modelId="{84CC6DF5-92F5-4085-A8BB-84D5AD73BAAA}" type="pres">
      <dgm:prSet presAssocID="{1FF31546-A911-4A2F-9486-CCD9841BC232}" presName="hierChild4" presStyleCnt="0"/>
      <dgm:spPr/>
    </dgm:pt>
    <dgm:pt modelId="{4EB0E9B1-1E1E-419C-98A4-C16203C6EC4B}" type="pres">
      <dgm:prSet presAssocID="{1FF31546-A911-4A2F-9486-CCD9841BC232}" presName="hierChild5" presStyleCnt="0"/>
      <dgm:spPr/>
    </dgm:pt>
    <dgm:pt modelId="{F45D9EF2-32D1-42B6-8542-7CE55D45F5E5}" type="pres">
      <dgm:prSet presAssocID="{C8915773-9AB7-4A81-B681-38D5E83DE05E}" presName="Name37" presStyleLbl="parChTrans1D2" presStyleIdx="3" presStyleCnt="4"/>
      <dgm:spPr/>
      <dgm:t>
        <a:bodyPr/>
        <a:lstStyle/>
        <a:p>
          <a:endParaRPr lang="en-US"/>
        </a:p>
      </dgm:t>
    </dgm:pt>
    <dgm:pt modelId="{952CEE22-9CFB-497B-A63A-767BDB4F945E}" type="pres">
      <dgm:prSet presAssocID="{16787211-59C0-4B5B-8175-FC786990B568}" presName="hierRoot2" presStyleCnt="0">
        <dgm:presLayoutVars>
          <dgm:hierBranch val="init"/>
        </dgm:presLayoutVars>
      </dgm:prSet>
      <dgm:spPr/>
    </dgm:pt>
    <dgm:pt modelId="{7243C4C7-0BA4-40D4-9FE5-4FE1FFE924E2}" type="pres">
      <dgm:prSet presAssocID="{16787211-59C0-4B5B-8175-FC786990B568}" presName="rootComposite" presStyleCnt="0"/>
      <dgm:spPr/>
    </dgm:pt>
    <dgm:pt modelId="{3BDD5DA5-232B-4AEE-A761-6D0C98A9CB99}" type="pres">
      <dgm:prSet presAssocID="{16787211-59C0-4B5B-8175-FC786990B568}" presName="rootText" presStyleLbl="node2" presStyleIdx="3" presStyleCnt="4" custScaleX="48163" custScaleY="32062" custLinFactNeighborX="538">
        <dgm:presLayoutVars>
          <dgm:chPref val="3"/>
        </dgm:presLayoutVars>
      </dgm:prSet>
      <dgm:spPr/>
      <dgm:t>
        <a:bodyPr/>
        <a:lstStyle/>
        <a:p>
          <a:endParaRPr lang="en-US"/>
        </a:p>
      </dgm:t>
    </dgm:pt>
    <dgm:pt modelId="{A1A2CD1E-AF31-4B7A-8BE3-BB0E6014EAF9}" type="pres">
      <dgm:prSet presAssocID="{16787211-59C0-4B5B-8175-FC786990B568}" presName="rootConnector" presStyleLbl="node2" presStyleIdx="3" presStyleCnt="4"/>
      <dgm:spPr/>
      <dgm:t>
        <a:bodyPr/>
        <a:lstStyle/>
        <a:p>
          <a:endParaRPr lang="en-US"/>
        </a:p>
      </dgm:t>
    </dgm:pt>
    <dgm:pt modelId="{A4E6609A-AD62-4286-B080-156482D8AC54}" type="pres">
      <dgm:prSet presAssocID="{16787211-59C0-4B5B-8175-FC786990B568}" presName="hierChild4" presStyleCnt="0"/>
      <dgm:spPr/>
    </dgm:pt>
    <dgm:pt modelId="{848CFE1C-0BF5-490A-BBA9-599EEEF0560E}" type="pres">
      <dgm:prSet presAssocID="{16787211-59C0-4B5B-8175-FC786990B568}" presName="hierChild5" presStyleCnt="0"/>
      <dgm:spPr/>
    </dgm:pt>
    <dgm:pt modelId="{6B482198-DB3C-4D86-87AF-78AF4C8489D9}" type="pres">
      <dgm:prSet presAssocID="{7D9D22E3-8ED7-4D18-8F3B-366A20DC37FF}" presName="hierChild3" presStyleCnt="0"/>
      <dgm:spPr/>
    </dgm:pt>
  </dgm:ptLst>
  <dgm:cxnLst>
    <dgm:cxn modelId="{EB8E13FD-CBFC-45FC-A3BB-0C7629F3E132}" type="presOf" srcId="{1FF31546-A911-4A2F-9486-CCD9841BC232}" destId="{CB293E96-3E04-45EC-8B5D-41E7EC5D6C33}" srcOrd="0" destOrd="0" presId="urn:microsoft.com/office/officeart/2005/8/layout/orgChart1"/>
    <dgm:cxn modelId="{CEF8E073-2E4D-44DF-B49D-CBB1D6643932}" srcId="{7D9D22E3-8ED7-4D18-8F3B-366A20DC37FF}" destId="{81CC2CAB-D972-474E-8848-2434B98011BC}" srcOrd="0" destOrd="0" parTransId="{A9B5FA95-26ED-4C3C-9169-CD48E488FD2A}" sibTransId="{F1DF8B7C-5C15-48E3-B014-F3D99FA4DB33}"/>
    <dgm:cxn modelId="{EF4C91B7-42BF-46EE-9070-75462F9D00F9}" type="presOf" srcId="{81CC2CAB-D972-474E-8848-2434B98011BC}" destId="{DB30589E-B77B-4E22-91C2-399C05390C82}" srcOrd="0" destOrd="0" presId="urn:microsoft.com/office/officeart/2005/8/layout/orgChart1"/>
    <dgm:cxn modelId="{B9FDB969-BB28-4CC4-A493-E170862000DC}" type="presOf" srcId="{C8915773-9AB7-4A81-B681-38D5E83DE05E}" destId="{F45D9EF2-32D1-42B6-8542-7CE55D45F5E5}" srcOrd="0" destOrd="0" presId="urn:microsoft.com/office/officeart/2005/8/layout/orgChart1"/>
    <dgm:cxn modelId="{4F02324F-A66D-4D20-81BC-70A2BFE9FB78}" type="presOf" srcId="{3DB5AB32-65CB-4C15-8EAB-C47F05C3DC73}" destId="{07C6DFDB-D484-4D50-B76D-591BC0A5E9ED}" srcOrd="0" destOrd="0" presId="urn:microsoft.com/office/officeart/2005/8/layout/orgChart1"/>
    <dgm:cxn modelId="{EB923CB1-4E47-40BB-A9F2-60A72509EF8A}" type="presOf" srcId="{275A7929-E751-41F7-8C16-3BD04C405FF6}" destId="{36AF3BD1-9A41-477C-BBCB-C1C094130772}" srcOrd="1" destOrd="0" presId="urn:microsoft.com/office/officeart/2005/8/layout/orgChart1"/>
    <dgm:cxn modelId="{C7A10D35-6D41-41E6-ABE3-24D0F0A658FE}" type="presOf" srcId="{16787211-59C0-4B5B-8175-FC786990B568}" destId="{A1A2CD1E-AF31-4B7A-8BE3-BB0E6014EAF9}" srcOrd="1" destOrd="0" presId="urn:microsoft.com/office/officeart/2005/8/layout/orgChart1"/>
    <dgm:cxn modelId="{4EED2E59-C1D7-4FA5-A895-3E047117E89E}" type="presOf" srcId="{16787211-59C0-4B5B-8175-FC786990B568}" destId="{3BDD5DA5-232B-4AEE-A761-6D0C98A9CB99}" srcOrd="0" destOrd="0" presId="urn:microsoft.com/office/officeart/2005/8/layout/orgChart1"/>
    <dgm:cxn modelId="{5423C0FC-0E69-4342-B8E1-53C2D0A0FB19}" type="presOf" srcId="{81CC2CAB-D972-474E-8848-2434B98011BC}" destId="{A8D87BDC-F4DA-4C96-9482-456A86FC51FC}" srcOrd="1" destOrd="0" presId="urn:microsoft.com/office/officeart/2005/8/layout/orgChart1"/>
    <dgm:cxn modelId="{995753F6-2389-4A57-9EC0-1DB08A0BC8B0}" type="presOf" srcId="{7D9D22E3-8ED7-4D18-8F3B-366A20DC37FF}" destId="{F0ED8AC7-866C-47FF-86D9-81132F8912A2}" srcOrd="1" destOrd="0" presId="urn:microsoft.com/office/officeart/2005/8/layout/orgChart1"/>
    <dgm:cxn modelId="{B144549A-4B62-4AB1-85EA-C6A367C80151}" type="presOf" srcId="{A9B5FA95-26ED-4C3C-9169-CD48E488FD2A}" destId="{68FFABE0-6EC5-4946-B623-5FB59BB7F831}" srcOrd="0" destOrd="0" presId="urn:microsoft.com/office/officeart/2005/8/layout/orgChart1"/>
    <dgm:cxn modelId="{92AD61CC-3C2A-421F-82AD-8C0E7730281A}" type="presOf" srcId="{F6A7A1EF-8735-4259-B083-EFBF78F56C3A}" destId="{18E3F613-8BE3-4354-88B6-D92D55FA2D5D}" srcOrd="0" destOrd="0" presId="urn:microsoft.com/office/officeart/2005/8/layout/orgChart1"/>
    <dgm:cxn modelId="{D9CCDEC2-6CC1-488E-9F55-8CDB28CD04D3}" srcId="{7D9D22E3-8ED7-4D18-8F3B-366A20DC37FF}" destId="{275A7929-E751-41F7-8C16-3BD04C405FF6}" srcOrd="1" destOrd="0" parTransId="{90CAFA4A-54DD-4ED9-8A0C-0AB147E1CFB9}" sibTransId="{C43477AD-53E6-40B8-8DA7-6432DBC2DF7F}"/>
    <dgm:cxn modelId="{E0845BB8-4563-44B2-99C4-7728EF4C2861}" srcId="{7D9D22E3-8ED7-4D18-8F3B-366A20DC37FF}" destId="{16787211-59C0-4B5B-8175-FC786990B568}" srcOrd="3" destOrd="0" parTransId="{C8915773-9AB7-4A81-B681-38D5E83DE05E}" sibTransId="{BB258393-80A9-4B46-B66C-EF455373BF84}"/>
    <dgm:cxn modelId="{988728B1-6DA6-4E13-8E13-AFE9D0200630}" srcId="{3DB5AB32-65CB-4C15-8EAB-C47F05C3DC73}" destId="{7D9D22E3-8ED7-4D18-8F3B-366A20DC37FF}" srcOrd="0" destOrd="0" parTransId="{06FE30E1-6F46-4423-8F05-CDA1D0578426}" sibTransId="{4DE668F8-6646-4C0B-9289-D151382596A5}"/>
    <dgm:cxn modelId="{46BEC5D1-622A-4578-8F21-E6872CF56AC5}" type="presOf" srcId="{90CAFA4A-54DD-4ED9-8A0C-0AB147E1CFB9}" destId="{B8A06867-56BC-43AB-97CD-E98A18FF7B30}" srcOrd="0" destOrd="0" presId="urn:microsoft.com/office/officeart/2005/8/layout/orgChart1"/>
    <dgm:cxn modelId="{309540F4-C670-4740-B46E-7121975456B5}" srcId="{7D9D22E3-8ED7-4D18-8F3B-366A20DC37FF}" destId="{1FF31546-A911-4A2F-9486-CCD9841BC232}" srcOrd="2" destOrd="0" parTransId="{F6A7A1EF-8735-4259-B083-EFBF78F56C3A}" sibTransId="{AF6ABCBC-A5E4-4957-B770-AACEEF61CDCB}"/>
    <dgm:cxn modelId="{91176E01-4C82-449D-9C60-0BA81C234D8E}" type="presOf" srcId="{1FF31546-A911-4A2F-9486-CCD9841BC232}" destId="{D2F30EBD-1109-40AA-9D98-5EB5A338F46B}" srcOrd="1" destOrd="0" presId="urn:microsoft.com/office/officeart/2005/8/layout/orgChart1"/>
    <dgm:cxn modelId="{8C765CBA-A437-4693-9FAB-BB645AAD6C31}" type="presOf" srcId="{275A7929-E751-41F7-8C16-3BD04C405FF6}" destId="{2F2A00D2-0E36-4792-9496-EB8CADE65350}" srcOrd="0" destOrd="0" presId="urn:microsoft.com/office/officeart/2005/8/layout/orgChart1"/>
    <dgm:cxn modelId="{336719B4-CF90-4628-8555-86F7753450D8}" type="presOf" srcId="{7D9D22E3-8ED7-4D18-8F3B-366A20DC37FF}" destId="{998455FB-D445-4921-AC91-1DA503931846}" srcOrd="0" destOrd="0" presId="urn:microsoft.com/office/officeart/2005/8/layout/orgChart1"/>
    <dgm:cxn modelId="{6D395E26-F7BE-43DE-A917-0801F923C113}" type="presParOf" srcId="{07C6DFDB-D484-4D50-B76D-591BC0A5E9ED}" destId="{691A91EF-4BDA-49DC-8981-D65296A50733}" srcOrd="0" destOrd="0" presId="urn:microsoft.com/office/officeart/2005/8/layout/orgChart1"/>
    <dgm:cxn modelId="{CF5DB87C-728B-4544-92FA-28415B22D748}" type="presParOf" srcId="{691A91EF-4BDA-49DC-8981-D65296A50733}" destId="{0B65AA7C-5B14-4903-85EA-9A12325AAE6B}" srcOrd="0" destOrd="0" presId="urn:microsoft.com/office/officeart/2005/8/layout/orgChart1"/>
    <dgm:cxn modelId="{12BD6F42-02BF-4DD0-8120-BD959108FE40}" type="presParOf" srcId="{0B65AA7C-5B14-4903-85EA-9A12325AAE6B}" destId="{998455FB-D445-4921-AC91-1DA503931846}" srcOrd="0" destOrd="0" presId="urn:microsoft.com/office/officeart/2005/8/layout/orgChart1"/>
    <dgm:cxn modelId="{9D9D002C-A4AA-4170-8E72-E4C95D148EF2}" type="presParOf" srcId="{0B65AA7C-5B14-4903-85EA-9A12325AAE6B}" destId="{F0ED8AC7-866C-47FF-86D9-81132F8912A2}" srcOrd="1" destOrd="0" presId="urn:microsoft.com/office/officeart/2005/8/layout/orgChart1"/>
    <dgm:cxn modelId="{1D17F9A0-04FA-45B2-BA58-5ABFD39F44EE}" type="presParOf" srcId="{691A91EF-4BDA-49DC-8981-D65296A50733}" destId="{8D5C5907-3013-4BD9-AD9C-B5038B36A919}" srcOrd="1" destOrd="0" presId="urn:microsoft.com/office/officeart/2005/8/layout/orgChart1"/>
    <dgm:cxn modelId="{9B02DC37-8E0D-41E4-8C58-70D5FA74CF92}" type="presParOf" srcId="{8D5C5907-3013-4BD9-AD9C-B5038B36A919}" destId="{68FFABE0-6EC5-4946-B623-5FB59BB7F831}" srcOrd="0" destOrd="0" presId="urn:microsoft.com/office/officeart/2005/8/layout/orgChart1"/>
    <dgm:cxn modelId="{889ACD3F-6702-4DB0-8292-998CE65A8EAF}" type="presParOf" srcId="{8D5C5907-3013-4BD9-AD9C-B5038B36A919}" destId="{251D17E8-98DA-4F39-B008-D7C035743C07}" srcOrd="1" destOrd="0" presId="urn:microsoft.com/office/officeart/2005/8/layout/orgChart1"/>
    <dgm:cxn modelId="{C0D4B9BE-1CBE-4A39-B636-A7C354AEC377}" type="presParOf" srcId="{251D17E8-98DA-4F39-B008-D7C035743C07}" destId="{643AB30B-CB53-4071-90EF-EAB8D5D303BC}" srcOrd="0" destOrd="0" presId="urn:microsoft.com/office/officeart/2005/8/layout/orgChart1"/>
    <dgm:cxn modelId="{33B8155C-1E34-4808-9E9E-4C16DD03E4CF}" type="presParOf" srcId="{643AB30B-CB53-4071-90EF-EAB8D5D303BC}" destId="{DB30589E-B77B-4E22-91C2-399C05390C82}" srcOrd="0" destOrd="0" presId="urn:microsoft.com/office/officeart/2005/8/layout/orgChart1"/>
    <dgm:cxn modelId="{72314CCB-6E10-408F-B987-9AC189FDC286}" type="presParOf" srcId="{643AB30B-CB53-4071-90EF-EAB8D5D303BC}" destId="{A8D87BDC-F4DA-4C96-9482-456A86FC51FC}" srcOrd="1" destOrd="0" presId="urn:microsoft.com/office/officeart/2005/8/layout/orgChart1"/>
    <dgm:cxn modelId="{B9454D9E-14E1-4ECC-9D8F-463CF93C1FCB}" type="presParOf" srcId="{251D17E8-98DA-4F39-B008-D7C035743C07}" destId="{C6AD5744-8923-47F8-924D-24A3B137A060}" srcOrd="1" destOrd="0" presId="urn:microsoft.com/office/officeart/2005/8/layout/orgChart1"/>
    <dgm:cxn modelId="{C0531693-F380-46F4-8FD9-437D0E6EF01F}" type="presParOf" srcId="{251D17E8-98DA-4F39-B008-D7C035743C07}" destId="{E9C9C18A-C023-4430-9A5C-43CB643AD19E}" srcOrd="2" destOrd="0" presId="urn:microsoft.com/office/officeart/2005/8/layout/orgChart1"/>
    <dgm:cxn modelId="{DB6DC70D-E575-4C0A-A31A-70A6430058EA}" type="presParOf" srcId="{8D5C5907-3013-4BD9-AD9C-B5038B36A919}" destId="{B8A06867-56BC-43AB-97CD-E98A18FF7B30}" srcOrd="2" destOrd="0" presId="urn:microsoft.com/office/officeart/2005/8/layout/orgChart1"/>
    <dgm:cxn modelId="{CFEDEAB8-52B0-427C-805A-EC3B477848A9}" type="presParOf" srcId="{8D5C5907-3013-4BD9-AD9C-B5038B36A919}" destId="{8D66C96A-8E57-426A-B21B-C5EE2211F19D}" srcOrd="3" destOrd="0" presId="urn:microsoft.com/office/officeart/2005/8/layout/orgChart1"/>
    <dgm:cxn modelId="{A9B96AFA-EA60-47EF-944B-B829A0B8E92E}" type="presParOf" srcId="{8D66C96A-8E57-426A-B21B-C5EE2211F19D}" destId="{F5B830EC-ECC2-483B-8E28-3F2A39B1CA7C}" srcOrd="0" destOrd="0" presId="urn:microsoft.com/office/officeart/2005/8/layout/orgChart1"/>
    <dgm:cxn modelId="{5D0E5ADB-C870-4177-B200-CED34AD2396E}" type="presParOf" srcId="{F5B830EC-ECC2-483B-8E28-3F2A39B1CA7C}" destId="{2F2A00D2-0E36-4792-9496-EB8CADE65350}" srcOrd="0" destOrd="0" presId="urn:microsoft.com/office/officeart/2005/8/layout/orgChart1"/>
    <dgm:cxn modelId="{0C89F26B-B692-41FE-A8B7-5FDAB605C0D4}" type="presParOf" srcId="{F5B830EC-ECC2-483B-8E28-3F2A39B1CA7C}" destId="{36AF3BD1-9A41-477C-BBCB-C1C094130772}" srcOrd="1" destOrd="0" presId="urn:microsoft.com/office/officeart/2005/8/layout/orgChart1"/>
    <dgm:cxn modelId="{2F8D20E9-8C72-428D-9025-EB0C81176916}" type="presParOf" srcId="{8D66C96A-8E57-426A-B21B-C5EE2211F19D}" destId="{3A845F23-6084-4A35-B58A-15B06DF91E67}" srcOrd="1" destOrd="0" presId="urn:microsoft.com/office/officeart/2005/8/layout/orgChart1"/>
    <dgm:cxn modelId="{FBA8015E-49FE-4ED5-8BBE-4913817DA461}" type="presParOf" srcId="{8D66C96A-8E57-426A-B21B-C5EE2211F19D}" destId="{A7B2F282-B5DF-4939-9897-D93172B92089}" srcOrd="2" destOrd="0" presId="urn:microsoft.com/office/officeart/2005/8/layout/orgChart1"/>
    <dgm:cxn modelId="{705643AF-6B7C-4CFE-BCAD-9EBA26D6AE3A}" type="presParOf" srcId="{8D5C5907-3013-4BD9-AD9C-B5038B36A919}" destId="{18E3F613-8BE3-4354-88B6-D92D55FA2D5D}" srcOrd="4" destOrd="0" presId="urn:microsoft.com/office/officeart/2005/8/layout/orgChart1"/>
    <dgm:cxn modelId="{7886CACF-5E10-4BDA-8234-7233C025AB64}" type="presParOf" srcId="{8D5C5907-3013-4BD9-AD9C-B5038B36A919}" destId="{C1AA5FDE-FDB7-4FCC-8F23-EEC647AB5662}" srcOrd="5" destOrd="0" presId="urn:microsoft.com/office/officeart/2005/8/layout/orgChart1"/>
    <dgm:cxn modelId="{1663AD30-7C2D-450A-8421-DD6981D2FE26}" type="presParOf" srcId="{C1AA5FDE-FDB7-4FCC-8F23-EEC647AB5662}" destId="{C7DE048B-6E96-4A4F-A73E-7A7D9AE2A488}" srcOrd="0" destOrd="0" presId="urn:microsoft.com/office/officeart/2005/8/layout/orgChart1"/>
    <dgm:cxn modelId="{A44729D0-F862-4DA8-8F77-CF80DC0BE490}" type="presParOf" srcId="{C7DE048B-6E96-4A4F-A73E-7A7D9AE2A488}" destId="{CB293E96-3E04-45EC-8B5D-41E7EC5D6C33}" srcOrd="0" destOrd="0" presId="urn:microsoft.com/office/officeart/2005/8/layout/orgChart1"/>
    <dgm:cxn modelId="{5CA7B941-2F39-404B-B194-E6C61359BA17}" type="presParOf" srcId="{C7DE048B-6E96-4A4F-A73E-7A7D9AE2A488}" destId="{D2F30EBD-1109-40AA-9D98-5EB5A338F46B}" srcOrd="1" destOrd="0" presId="urn:microsoft.com/office/officeart/2005/8/layout/orgChart1"/>
    <dgm:cxn modelId="{37120C82-893B-4E6C-8641-930DEB6A2B5D}" type="presParOf" srcId="{C1AA5FDE-FDB7-4FCC-8F23-EEC647AB5662}" destId="{84CC6DF5-92F5-4085-A8BB-84D5AD73BAAA}" srcOrd="1" destOrd="0" presId="urn:microsoft.com/office/officeart/2005/8/layout/orgChart1"/>
    <dgm:cxn modelId="{258D3F7C-09DE-4477-9C3D-C65553FBA34C}" type="presParOf" srcId="{C1AA5FDE-FDB7-4FCC-8F23-EEC647AB5662}" destId="{4EB0E9B1-1E1E-419C-98A4-C16203C6EC4B}" srcOrd="2" destOrd="0" presId="urn:microsoft.com/office/officeart/2005/8/layout/orgChart1"/>
    <dgm:cxn modelId="{15FE5141-4EDA-4B7E-BC3A-534A66583663}" type="presParOf" srcId="{8D5C5907-3013-4BD9-AD9C-B5038B36A919}" destId="{F45D9EF2-32D1-42B6-8542-7CE55D45F5E5}" srcOrd="6" destOrd="0" presId="urn:microsoft.com/office/officeart/2005/8/layout/orgChart1"/>
    <dgm:cxn modelId="{404E0A96-692C-4F47-B570-8A9A42BEC41A}" type="presParOf" srcId="{8D5C5907-3013-4BD9-AD9C-B5038B36A919}" destId="{952CEE22-9CFB-497B-A63A-767BDB4F945E}" srcOrd="7" destOrd="0" presId="urn:microsoft.com/office/officeart/2005/8/layout/orgChart1"/>
    <dgm:cxn modelId="{D3EB939B-35A7-4F7B-9304-B750EC31787B}" type="presParOf" srcId="{952CEE22-9CFB-497B-A63A-767BDB4F945E}" destId="{7243C4C7-0BA4-40D4-9FE5-4FE1FFE924E2}" srcOrd="0" destOrd="0" presId="urn:microsoft.com/office/officeart/2005/8/layout/orgChart1"/>
    <dgm:cxn modelId="{8859974F-73A9-49E9-A40F-68D18997B201}" type="presParOf" srcId="{7243C4C7-0BA4-40D4-9FE5-4FE1FFE924E2}" destId="{3BDD5DA5-232B-4AEE-A761-6D0C98A9CB99}" srcOrd="0" destOrd="0" presId="urn:microsoft.com/office/officeart/2005/8/layout/orgChart1"/>
    <dgm:cxn modelId="{7EE52A95-EAB5-475D-8D43-E56F21F1C254}" type="presParOf" srcId="{7243C4C7-0BA4-40D4-9FE5-4FE1FFE924E2}" destId="{A1A2CD1E-AF31-4B7A-8BE3-BB0E6014EAF9}" srcOrd="1" destOrd="0" presId="urn:microsoft.com/office/officeart/2005/8/layout/orgChart1"/>
    <dgm:cxn modelId="{2AF0E111-9EB5-4484-8FC3-60ECFD591E03}" type="presParOf" srcId="{952CEE22-9CFB-497B-A63A-767BDB4F945E}" destId="{A4E6609A-AD62-4286-B080-156482D8AC54}" srcOrd="1" destOrd="0" presId="urn:microsoft.com/office/officeart/2005/8/layout/orgChart1"/>
    <dgm:cxn modelId="{46CEB481-0CEA-479D-AC25-B9F1F6F3869A}" type="presParOf" srcId="{952CEE22-9CFB-497B-A63A-767BDB4F945E}" destId="{848CFE1C-0BF5-490A-BBA9-599EEEF0560E}" srcOrd="2" destOrd="0" presId="urn:microsoft.com/office/officeart/2005/8/layout/orgChart1"/>
    <dgm:cxn modelId="{E613865B-C00E-4218-9C2D-5EA3495947B8}" type="presParOf" srcId="{691A91EF-4BDA-49DC-8981-D65296A50733}" destId="{6B482198-DB3C-4D86-87AF-78AF4C8489D9}"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5AB32-65CB-4C15-8EAB-C47F05C3DC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D9D22E3-8ED7-4D18-8F3B-366A20DC37FF}">
      <dgm:prSet phldrT="[Text]" custT="1"/>
      <dgm:spPr>
        <a:ln>
          <a:solidFill>
            <a:schemeClr val="bg1"/>
          </a:solidFill>
        </a:ln>
      </dgm:spPr>
      <dgm:t>
        <a:bodyPr/>
        <a:lstStyle/>
        <a:p>
          <a:r>
            <a:rPr lang="en-US" sz="2000" dirty="0" smtClean="0">
              <a:latin typeface="Arial" panose="020B0604020202020204" pitchFamily="34" charset="0"/>
              <a:cs typeface="Arial" panose="020B0604020202020204" pitchFamily="34" charset="0"/>
            </a:rPr>
            <a:t>Platform for dissemination of the Technical research ideas</a:t>
          </a:r>
          <a:endParaRPr lang="en-US" sz="2000" dirty="0">
            <a:latin typeface="Arial" panose="020B0604020202020204" pitchFamily="34" charset="0"/>
            <a:cs typeface="Arial" panose="020B0604020202020204" pitchFamily="34" charset="0"/>
          </a:endParaRPr>
        </a:p>
      </dgm:t>
    </dgm:pt>
    <dgm:pt modelId="{06FE30E1-6F46-4423-8F05-CDA1D0578426}" type="parTrans" cxnId="{988728B1-6DA6-4E13-8E13-AFE9D0200630}">
      <dgm:prSet/>
      <dgm:spPr/>
      <dgm:t>
        <a:bodyPr/>
        <a:lstStyle/>
        <a:p>
          <a:endParaRPr lang="en-US"/>
        </a:p>
      </dgm:t>
    </dgm:pt>
    <dgm:pt modelId="{4DE668F8-6646-4C0B-9289-D151382596A5}" type="sibTrans" cxnId="{988728B1-6DA6-4E13-8E13-AFE9D0200630}">
      <dgm:prSet/>
      <dgm:spPr/>
      <dgm:t>
        <a:bodyPr/>
        <a:lstStyle/>
        <a:p>
          <a:endParaRPr lang="en-US"/>
        </a:p>
      </dgm:t>
    </dgm:pt>
    <dgm:pt modelId="{81CC2CAB-D972-474E-8848-2434B98011BC}">
      <dgm:prSet phldrT="[Text]" custT="1"/>
      <dgm:spPr/>
      <dgm:t>
        <a:bodyPr/>
        <a:lstStyle/>
        <a:p>
          <a:r>
            <a:rPr lang="en-US" sz="1800" dirty="0" err="1" smtClean="0">
              <a:latin typeface="Arial" panose="020B0604020202020204" pitchFamily="34" charset="0"/>
              <a:cs typeface="Arial" panose="020B0604020202020204" pitchFamily="34" charset="0"/>
            </a:rPr>
            <a:t>Whatsapp</a:t>
          </a:r>
          <a:endParaRPr lang="en-US" sz="1600" dirty="0">
            <a:latin typeface="Arial" panose="020B0604020202020204" pitchFamily="34" charset="0"/>
            <a:cs typeface="Arial" panose="020B0604020202020204" pitchFamily="34" charset="0"/>
          </a:endParaRPr>
        </a:p>
      </dgm:t>
    </dgm:pt>
    <dgm:pt modelId="{A9B5FA95-26ED-4C3C-9169-CD48E488FD2A}" type="parTrans" cxnId="{CEF8E073-2E4D-44DF-B49D-CBB1D6643932}">
      <dgm:prSet/>
      <dgm:spPr/>
      <dgm:t>
        <a:bodyPr/>
        <a:lstStyle/>
        <a:p>
          <a:endParaRPr lang="en-US"/>
        </a:p>
      </dgm:t>
    </dgm:pt>
    <dgm:pt modelId="{F1DF8B7C-5C15-48E3-B014-F3D99FA4DB33}" type="sibTrans" cxnId="{CEF8E073-2E4D-44DF-B49D-CBB1D6643932}">
      <dgm:prSet/>
      <dgm:spPr/>
      <dgm:t>
        <a:bodyPr/>
        <a:lstStyle/>
        <a:p>
          <a:endParaRPr lang="en-US"/>
        </a:p>
      </dgm:t>
    </dgm:pt>
    <dgm:pt modelId="{1FF31546-A911-4A2F-9486-CCD9841BC232}">
      <dgm:prSet phldrT="[Text]" custT="1"/>
      <dgm:spPr/>
      <dgm:t>
        <a:bodyPr/>
        <a:lstStyle/>
        <a:p>
          <a:r>
            <a:rPr lang="en-US" sz="1800" dirty="0" smtClean="0">
              <a:latin typeface="Arial" panose="020B0604020202020204" pitchFamily="34" charset="0"/>
              <a:cs typeface="Arial" panose="020B0604020202020204" pitchFamily="34" charset="0"/>
            </a:rPr>
            <a:t>Web Platform Centrum Aero</a:t>
          </a:r>
          <a:endParaRPr lang="en-US" sz="1800" dirty="0">
            <a:latin typeface="Arial" panose="020B0604020202020204" pitchFamily="34" charset="0"/>
            <a:cs typeface="Arial" panose="020B0604020202020204" pitchFamily="34" charset="0"/>
          </a:endParaRPr>
        </a:p>
      </dgm:t>
    </dgm:pt>
    <dgm:pt modelId="{F6A7A1EF-8735-4259-B083-EFBF78F56C3A}" type="parTrans" cxnId="{309540F4-C670-4740-B46E-7121975456B5}">
      <dgm:prSet/>
      <dgm:spPr/>
      <dgm:t>
        <a:bodyPr/>
        <a:lstStyle/>
        <a:p>
          <a:endParaRPr lang="en-US"/>
        </a:p>
      </dgm:t>
    </dgm:pt>
    <dgm:pt modelId="{AF6ABCBC-A5E4-4957-B770-AACEEF61CDCB}" type="sibTrans" cxnId="{309540F4-C670-4740-B46E-7121975456B5}">
      <dgm:prSet/>
      <dgm:spPr/>
      <dgm:t>
        <a:bodyPr/>
        <a:lstStyle/>
        <a:p>
          <a:endParaRPr lang="en-US"/>
        </a:p>
      </dgm:t>
    </dgm:pt>
    <dgm:pt modelId="{275A7929-E751-41F7-8C16-3BD04C405FF6}">
      <dgm:prSet custT="1"/>
      <dgm:spPr/>
      <dgm:t>
        <a:bodyPr/>
        <a:lstStyle/>
        <a:p>
          <a:r>
            <a:rPr lang="en-US" sz="1800" dirty="0" smtClean="0">
              <a:latin typeface="Arial" panose="020B0604020202020204" pitchFamily="34" charset="0"/>
              <a:cs typeface="Arial" panose="020B0604020202020204" pitchFamily="34" charset="0"/>
            </a:rPr>
            <a:t>Telegram</a:t>
          </a:r>
          <a:endParaRPr lang="en-US" sz="1600" dirty="0">
            <a:latin typeface="Arial" panose="020B0604020202020204" pitchFamily="34" charset="0"/>
            <a:cs typeface="Arial" panose="020B0604020202020204" pitchFamily="34" charset="0"/>
          </a:endParaRPr>
        </a:p>
      </dgm:t>
    </dgm:pt>
    <dgm:pt modelId="{90CAFA4A-54DD-4ED9-8A0C-0AB147E1CFB9}" type="parTrans" cxnId="{D9CCDEC2-6CC1-488E-9F55-8CDB28CD04D3}">
      <dgm:prSet/>
      <dgm:spPr/>
      <dgm:t>
        <a:bodyPr/>
        <a:lstStyle/>
        <a:p>
          <a:endParaRPr lang="en-US"/>
        </a:p>
      </dgm:t>
    </dgm:pt>
    <dgm:pt modelId="{C43477AD-53E6-40B8-8DA7-6432DBC2DF7F}" type="sibTrans" cxnId="{D9CCDEC2-6CC1-488E-9F55-8CDB28CD04D3}">
      <dgm:prSet/>
      <dgm:spPr/>
      <dgm:t>
        <a:bodyPr/>
        <a:lstStyle/>
        <a:p>
          <a:endParaRPr lang="en-US"/>
        </a:p>
      </dgm:t>
    </dgm:pt>
    <dgm:pt modelId="{16787211-59C0-4B5B-8175-FC786990B568}">
      <dgm:prSet phldrT="[Text]" custT="1"/>
      <dgm:spPr/>
      <dgm:t>
        <a:bodyPr/>
        <a:lstStyle/>
        <a:p>
          <a:r>
            <a:rPr lang="en-US" sz="1600" dirty="0" smtClean="0">
              <a:latin typeface="Arial" panose="020B0604020202020204" pitchFamily="34" charset="0"/>
              <a:cs typeface="Arial" panose="020B0604020202020204" pitchFamily="34" charset="0"/>
            </a:rPr>
            <a:t>Centrum </a:t>
          </a:r>
          <a:r>
            <a:rPr lang="en-US" sz="1600" dirty="0" err="1" smtClean="0">
              <a:latin typeface="Arial" panose="020B0604020202020204" pitchFamily="34" charset="0"/>
              <a:cs typeface="Arial" panose="020B0604020202020204" pitchFamily="34" charset="0"/>
            </a:rPr>
            <a:t>GalaxC</a:t>
          </a:r>
          <a:r>
            <a:rPr lang="en-US" sz="1600" dirty="0" smtClean="0">
              <a:latin typeface="Arial" panose="020B0604020202020204" pitchFamily="34" charset="0"/>
              <a:cs typeface="Arial" panose="020B0604020202020204" pitchFamily="34" charset="0"/>
            </a:rPr>
            <a:t> Invest Mobile App </a:t>
          </a:r>
        </a:p>
      </dgm:t>
    </dgm:pt>
    <dgm:pt modelId="{BB258393-80A9-4B46-B66C-EF455373BF84}" type="sibTrans" cxnId="{E0845BB8-4563-44B2-99C4-7728EF4C2861}">
      <dgm:prSet/>
      <dgm:spPr/>
      <dgm:t>
        <a:bodyPr/>
        <a:lstStyle/>
        <a:p>
          <a:endParaRPr lang="en-US"/>
        </a:p>
      </dgm:t>
    </dgm:pt>
    <dgm:pt modelId="{C8915773-9AB7-4A81-B681-38D5E83DE05E}" type="parTrans" cxnId="{E0845BB8-4563-44B2-99C4-7728EF4C2861}">
      <dgm:prSet/>
      <dgm:spPr/>
      <dgm:t>
        <a:bodyPr/>
        <a:lstStyle/>
        <a:p>
          <a:endParaRPr lang="en-US"/>
        </a:p>
      </dgm:t>
    </dgm:pt>
    <dgm:pt modelId="{07C6DFDB-D484-4D50-B76D-591BC0A5E9ED}" type="pres">
      <dgm:prSet presAssocID="{3DB5AB32-65CB-4C15-8EAB-C47F05C3DC73}" presName="hierChild1" presStyleCnt="0">
        <dgm:presLayoutVars>
          <dgm:orgChart val="1"/>
          <dgm:chPref val="1"/>
          <dgm:dir/>
          <dgm:animOne val="branch"/>
          <dgm:animLvl val="lvl"/>
          <dgm:resizeHandles/>
        </dgm:presLayoutVars>
      </dgm:prSet>
      <dgm:spPr/>
      <dgm:t>
        <a:bodyPr/>
        <a:lstStyle/>
        <a:p>
          <a:endParaRPr lang="en-US"/>
        </a:p>
      </dgm:t>
    </dgm:pt>
    <dgm:pt modelId="{691A91EF-4BDA-49DC-8981-D65296A50733}" type="pres">
      <dgm:prSet presAssocID="{7D9D22E3-8ED7-4D18-8F3B-366A20DC37FF}" presName="hierRoot1" presStyleCnt="0">
        <dgm:presLayoutVars>
          <dgm:hierBranch val="init"/>
        </dgm:presLayoutVars>
      </dgm:prSet>
      <dgm:spPr/>
    </dgm:pt>
    <dgm:pt modelId="{0B65AA7C-5B14-4903-85EA-9A12325AAE6B}" type="pres">
      <dgm:prSet presAssocID="{7D9D22E3-8ED7-4D18-8F3B-366A20DC37FF}" presName="rootComposite1" presStyleCnt="0"/>
      <dgm:spPr/>
    </dgm:pt>
    <dgm:pt modelId="{998455FB-D445-4921-AC91-1DA503931846}" type="pres">
      <dgm:prSet presAssocID="{7D9D22E3-8ED7-4D18-8F3B-366A20DC37FF}" presName="rootText1" presStyleLbl="node0" presStyleIdx="0" presStyleCnt="1" custScaleX="101768" custScaleY="39664">
        <dgm:presLayoutVars>
          <dgm:chPref val="3"/>
        </dgm:presLayoutVars>
      </dgm:prSet>
      <dgm:spPr/>
      <dgm:t>
        <a:bodyPr/>
        <a:lstStyle/>
        <a:p>
          <a:endParaRPr lang="en-US"/>
        </a:p>
      </dgm:t>
    </dgm:pt>
    <dgm:pt modelId="{F0ED8AC7-866C-47FF-86D9-81132F8912A2}" type="pres">
      <dgm:prSet presAssocID="{7D9D22E3-8ED7-4D18-8F3B-366A20DC37FF}" presName="rootConnector1" presStyleLbl="node1" presStyleIdx="0" presStyleCnt="0"/>
      <dgm:spPr/>
      <dgm:t>
        <a:bodyPr/>
        <a:lstStyle/>
        <a:p>
          <a:endParaRPr lang="en-US"/>
        </a:p>
      </dgm:t>
    </dgm:pt>
    <dgm:pt modelId="{8D5C5907-3013-4BD9-AD9C-B5038B36A919}" type="pres">
      <dgm:prSet presAssocID="{7D9D22E3-8ED7-4D18-8F3B-366A20DC37FF}" presName="hierChild2" presStyleCnt="0"/>
      <dgm:spPr/>
    </dgm:pt>
    <dgm:pt modelId="{68FFABE0-6EC5-4946-B623-5FB59BB7F831}" type="pres">
      <dgm:prSet presAssocID="{A9B5FA95-26ED-4C3C-9169-CD48E488FD2A}" presName="Name37" presStyleLbl="parChTrans1D2" presStyleIdx="0" presStyleCnt="4"/>
      <dgm:spPr/>
      <dgm:t>
        <a:bodyPr/>
        <a:lstStyle/>
        <a:p>
          <a:endParaRPr lang="en-US"/>
        </a:p>
      </dgm:t>
    </dgm:pt>
    <dgm:pt modelId="{251D17E8-98DA-4F39-B008-D7C035743C07}" type="pres">
      <dgm:prSet presAssocID="{81CC2CAB-D972-474E-8848-2434B98011BC}" presName="hierRoot2" presStyleCnt="0">
        <dgm:presLayoutVars>
          <dgm:hierBranch val="init"/>
        </dgm:presLayoutVars>
      </dgm:prSet>
      <dgm:spPr/>
    </dgm:pt>
    <dgm:pt modelId="{643AB30B-CB53-4071-90EF-EAB8D5D303BC}" type="pres">
      <dgm:prSet presAssocID="{81CC2CAB-D972-474E-8848-2434B98011BC}" presName="rootComposite" presStyleCnt="0"/>
      <dgm:spPr/>
    </dgm:pt>
    <dgm:pt modelId="{DB30589E-B77B-4E22-91C2-399C05390C82}" type="pres">
      <dgm:prSet presAssocID="{81CC2CAB-D972-474E-8848-2434B98011BC}" presName="rootText" presStyleLbl="node2" presStyleIdx="0" presStyleCnt="4" custScaleX="47456" custScaleY="44960">
        <dgm:presLayoutVars>
          <dgm:chPref val="3"/>
        </dgm:presLayoutVars>
      </dgm:prSet>
      <dgm:spPr/>
      <dgm:t>
        <a:bodyPr/>
        <a:lstStyle/>
        <a:p>
          <a:endParaRPr lang="en-US"/>
        </a:p>
      </dgm:t>
    </dgm:pt>
    <dgm:pt modelId="{A8D87BDC-F4DA-4C96-9482-456A86FC51FC}" type="pres">
      <dgm:prSet presAssocID="{81CC2CAB-D972-474E-8848-2434B98011BC}" presName="rootConnector" presStyleLbl="node2" presStyleIdx="0" presStyleCnt="4"/>
      <dgm:spPr/>
      <dgm:t>
        <a:bodyPr/>
        <a:lstStyle/>
        <a:p>
          <a:endParaRPr lang="en-US"/>
        </a:p>
      </dgm:t>
    </dgm:pt>
    <dgm:pt modelId="{C6AD5744-8923-47F8-924D-24A3B137A060}" type="pres">
      <dgm:prSet presAssocID="{81CC2CAB-D972-474E-8848-2434B98011BC}" presName="hierChild4" presStyleCnt="0"/>
      <dgm:spPr/>
    </dgm:pt>
    <dgm:pt modelId="{E9C9C18A-C023-4430-9A5C-43CB643AD19E}" type="pres">
      <dgm:prSet presAssocID="{81CC2CAB-D972-474E-8848-2434B98011BC}" presName="hierChild5" presStyleCnt="0"/>
      <dgm:spPr/>
    </dgm:pt>
    <dgm:pt modelId="{B8A06867-56BC-43AB-97CD-E98A18FF7B30}" type="pres">
      <dgm:prSet presAssocID="{90CAFA4A-54DD-4ED9-8A0C-0AB147E1CFB9}" presName="Name37" presStyleLbl="parChTrans1D2" presStyleIdx="1" presStyleCnt="4"/>
      <dgm:spPr/>
      <dgm:t>
        <a:bodyPr/>
        <a:lstStyle/>
        <a:p>
          <a:endParaRPr lang="en-US"/>
        </a:p>
      </dgm:t>
    </dgm:pt>
    <dgm:pt modelId="{8D66C96A-8E57-426A-B21B-C5EE2211F19D}" type="pres">
      <dgm:prSet presAssocID="{275A7929-E751-41F7-8C16-3BD04C405FF6}" presName="hierRoot2" presStyleCnt="0">
        <dgm:presLayoutVars>
          <dgm:hierBranch val="init"/>
        </dgm:presLayoutVars>
      </dgm:prSet>
      <dgm:spPr/>
    </dgm:pt>
    <dgm:pt modelId="{F5B830EC-ECC2-483B-8E28-3F2A39B1CA7C}" type="pres">
      <dgm:prSet presAssocID="{275A7929-E751-41F7-8C16-3BD04C405FF6}" presName="rootComposite" presStyleCnt="0"/>
      <dgm:spPr/>
    </dgm:pt>
    <dgm:pt modelId="{2F2A00D2-0E36-4792-9496-EB8CADE65350}" type="pres">
      <dgm:prSet presAssocID="{275A7929-E751-41F7-8C16-3BD04C405FF6}" presName="rootText" presStyleLbl="node2" presStyleIdx="1" presStyleCnt="4" custScaleX="51505" custScaleY="44403">
        <dgm:presLayoutVars>
          <dgm:chPref val="3"/>
        </dgm:presLayoutVars>
      </dgm:prSet>
      <dgm:spPr/>
      <dgm:t>
        <a:bodyPr/>
        <a:lstStyle/>
        <a:p>
          <a:endParaRPr lang="en-US"/>
        </a:p>
      </dgm:t>
    </dgm:pt>
    <dgm:pt modelId="{36AF3BD1-9A41-477C-BBCB-C1C094130772}" type="pres">
      <dgm:prSet presAssocID="{275A7929-E751-41F7-8C16-3BD04C405FF6}" presName="rootConnector" presStyleLbl="node2" presStyleIdx="1" presStyleCnt="4"/>
      <dgm:spPr/>
      <dgm:t>
        <a:bodyPr/>
        <a:lstStyle/>
        <a:p>
          <a:endParaRPr lang="en-US"/>
        </a:p>
      </dgm:t>
    </dgm:pt>
    <dgm:pt modelId="{3A845F23-6084-4A35-B58A-15B06DF91E67}" type="pres">
      <dgm:prSet presAssocID="{275A7929-E751-41F7-8C16-3BD04C405FF6}" presName="hierChild4" presStyleCnt="0"/>
      <dgm:spPr/>
    </dgm:pt>
    <dgm:pt modelId="{A7B2F282-B5DF-4939-9897-D93172B92089}" type="pres">
      <dgm:prSet presAssocID="{275A7929-E751-41F7-8C16-3BD04C405FF6}" presName="hierChild5" presStyleCnt="0"/>
      <dgm:spPr/>
    </dgm:pt>
    <dgm:pt modelId="{18E3F613-8BE3-4354-88B6-D92D55FA2D5D}" type="pres">
      <dgm:prSet presAssocID="{F6A7A1EF-8735-4259-B083-EFBF78F56C3A}" presName="Name37" presStyleLbl="parChTrans1D2" presStyleIdx="2" presStyleCnt="4"/>
      <dgm:spPr/>
      <dgm:t>
        <a:bodyPr/>
        <a:lstStyle/>
        <a:p>
          <a:endParaRPr lang="en-US"/>
        </a:p>
      </dgm:t>
    </dgm:pt>
    <dgm:pt modelId="{C1AA5FDE-FDB7-4FCC-8F23-EEC647AB5662}" type="pres">
      <dgm:prSet presAssocID="{1FF31546-A911-4A2F-9486-CCD9841BC232}" presName="hierRoot2" presStyleCnt="0">
        <dgm:presLayoutVars>
          <dgm:hierBranch val="init"/>
        </dgm:presLayoutVars>
      </dgm:prSet>
      <dgm:spPr/>
    </dgm:pt>
    <dgm:pt modelId="{C7DE048B-6E96-4A4F-A73E-7A7D9AE2A488}" type="pres">
      <dgm:prSet presAssocID="{1FF31546-A911-4A2F-9486-CCD9841BC232}" presName="rootComposite" presStyleCnt="0"/>
      <dgm:spPr/>
    </dgm:pt>
    <dgm:pt modelId="{CB293E96-3E04-45EC-8B5D-41E7EC5D6C33}" type="pres">
      <dgm:prSet presAssocID="{1FF31546-A911-4A2F-9486-CCD9841BC232}" presName="rootText" presStyleLbl="node2" presStyleIdx="2" presStyleCnt="4" custScaleX="81889" custScaleY="41029">
        <dgm:presLayoutVars>
          <dgm:chPref val="3"/>
        </dgm:presLayoutVars>
      </dgm:prSet>
      <dgm:spPr/>
      <dgm:t>
        <a:bodyPr/>
        <a:lstStyle/>
        <a:p>
          <a:endParaRPr lang="en-US"/>
        </a:p>
      </dgm:t>
    </dgm:pt>
    <dgm:pt modelId="{D2F30EBD-1109-40AA-9D98-5EB5A338F46B}" type="pres">
      <dgm:prSet presAssocID="{1FF31546-A911-4A2F-9486-CCD9841BC232}" presName="rootConnector" presStyleLbl="node2" presStyleIdx="2" presStyleCnt="4"/>
      <dgm:spPr/>
      <dgm:t>
        <a:bodyPr/>
        <a:lstStyle/>
        <a:p>
          <a:endParaRPr lang="en-US"/>
        </a:p>
      </dgm:t>
    </dgm:pt>
    <dgm:pt modelId="{84CC6DF5-92F5-4085-A8BB-84D5AD73BAAA}" type="pres">
      <dgm:prSet presAssocID="{1FF31546-A911-4A2F-9486-CCD9841BC232}" presName="hierChild4" presStyleCnt="0"/>
      <dgm:spPr/>
    </dgm:pt>
    <dgm:pt modelId="{4EB0E9B1-1E1E-419C-98A4-C16203C6EC4B}" type="pres">
      <dgm:prSet presAssocID="{1FF31546-A911-4A2F-9486-CCD9841BC232}" presName="hierChild5" presStyleCnt="0"/>
      <dgm:spPr/>
    </dgm:pt>
    <dgm:pt modelId="{F45D9EF2-32D1-42B6-8542-7CE55D45F5E5}" type="pres">
      <dgm:prSet presAssocID="{C8915773-9AB7-4A81-B681-38D5E83DE05E}" presName="Name37" presStyleLbl="parChTrans1D2" presStyleIdx="3" presStyleCnt="4"/>
      <dgm:spPr/>
      <dgm:t>
        <a:bodyPr/>
        <a:lstStyle/>
        <a:p>
          <a:endParaRPr lang="en-US"/>
        </a:p>
      </dgm:t>
    </dgm:pt>
    <dgm:pt modelId="{952CEE22-9CFB-497B-A63A-767BDB4F945E}" type="pres">
      <dgm:prSet presAssocID="{16787211-59C0-4B5B-8175-FC786990B568}" presName="hierRoot2" presStyleCnt="0">
        <dgm:presLayoutVars>
          <dgm:hierBranch val="init"/>
        </dgm:presLayoutVars>
      </dgm:prSet>
      <dgm:spPr/>
    </dgm:pt>
    <dgm:pt modelId="{7243C4C7-0BA4-40D4-9FE5-4FE1FFE924E2}" type="pres">
      <dgm:prSet presAssocID="{16787211-59C0-4B5B-8175-FC786990B568}" presName="rootComposite" presStyleCnt="0"/>
      <dgm:spPr/>
    </dgm:pt>
    <dgm:pt modelId="{3BDD5DA5-232B-4AEE-A761-6D0C98A9CB99}" type="pres">
      <dgm:prSet presAssocID="{16787211-59C0-4B5B-8175-FC786990B568}" presName="rootText" presStyleLbl="node2" presStyleIdx="3" presStyleCnt="4" custScaleX="49201" custScaleY="32062" custLinFactNeighborX="538">
        <dgm:presLayoutVars>
          <dgm:chPref val="3"/>
        </dgm:presLayoutVars>
      </dgm:prSet>
      <dgm:spPr/>
      <dgm:t>
        <a:bodyPr/>
        <a:lstStyle/>
        <a:p>
          <a:endParaRPr lang="en-US"/>
        </a:p>
      </dgm:t>
    </dgm:pt>
    <dgm:pt modelId="{A1A2CD1E-AF31-4B7A-8BE3-BB0E6014EAF9}" type="pres">
      <dgm:prSet presAssocID="{16787211-59C0-4B5B-8175-FC786990B568}" presName="rootConnector" presStyleLbl="node2" presStyleIdx="3" presStyleCnt="4"/>
      <dgm:spPr/>
      <dgm:t>
        <a:bodyPr/>
        <a:lstStyle/>
        <a:p>
          <a:endParaRPr lang="en-US"/>
        </a:p>
      </dgm:t>
    </dgm:pt>
    <dgm:pt modelId="{A4E6609A-AD62-4286-B080-156482D8AC54}" type="pres">
      <dgm:prSet presAssocID="{16787211-59C0-4B5B-8175-FC786990B568}" presName="hierChild4" presStyleCnt="0"/>
      <dgm:spPr/>
    </dgm:pt>
    <dgm:pt modelId="{848CFE1C-0BF5-490A-BBA9-599EEEF0560E}" type="pres">
      <dgm:prSet presAssocID="{16787211-59C0-4B5B-8175-FC786990B568}" presName="hierChild5" presStyleCnt="0"/>
      <dgm:spPr/>
    </dgm:pt>
    <dgm:pt modelId="{6B482198-DB3C-4D86-87AF-78AF4C8489D9}" type="pres">
      <dgm:prSet presAssocID="{7D9D22E3-8ED7-4D18-8F3B-366A20DC37FF}" presName="hierChild3" presStyleCnt="0"/>
      <dgm:spPr/>
    </dgm:pt>
  </dgm:ptLst>
  <dgm:cxnLst>
    <dgm:cxn modelId="{EB8E13FD-CBFC-45FC-A3BB-0C7629F3E132}" type="presOf" srcId="{1FF31546-A911-4A2F-9486-CCD9841BC232}" destId="{CB293E96-3E04-45EC-8B5D-41E7EC5D6C33}" srcOrd="0" destOrd="0" presId="urn:microsoft.com/office/officeart/2005/8/layout/orgChart1"/>
    <dgm:cxn modelId="{CEF8E073-2E4D-44DF-B49D-CBB1D6643932}" srcId="{7D9D22E3-8ED7-4D18-8F3B-366A20DC37FF}" destId="{81CC2CAB-D972-474E-8848-2434B98011BC}" srcOrd="0" destOrd="0" parTransId="{A9B5FA95-26ED-4C3C-9169-CD48E488FD2A}" sibTransId="{F1DF8B7C-5C15-48E3-B014-F3D99FA4DB33}"/>
    <dgm:cxn modelId="{EF4C91B7-42BF-46EE-9070-75462F9D00F9}" type="presOf" srcId="{81CC2CAB-D972-474E-8848-2434B98011BC}" destId="{DB30589E-B77B-4E22-91C2-399C05390C82}" srcOrd="0" destOrd="0" presId="urn:microsoft.com/office/officeart/2005/8/layout/orgChart1"/>
    <dgm:cxn modelId="{B9FDB969-BB28-4CC4-A493-E170862000DC}" type="presOf" srcId="{C8915773-9AB7-4A81-B681-38D5E83DE05E}" destId="{F45D9EF2-32D1-42B6-8542-7CE55D45F5E5}" srcOrd="0" destOrd="0" presId="urn:microsoft.com/office/officeart/2005/8/layout/orgChart1"/>
    <dgm:cxn modelId="{4F02324F-A66D-4D20-81BC-70A2BFE9FB78}" type="presOf" srcId="{3DB5AB32-65CB-4C15-8EAB-C47F05C3DC73}" destId="{07C6DFDB-D484-4D50-B76D-591BC0A5E9ED}" srcOrd="0" destOrd="0" presId="urn:microsoft.com/office/officeart/2005/8/layout/orgChart1"/>
    <dgm:cxn modelId="{EB923CB1-4E47-40BB-A9F2-60A72509EF8A}" type="presOf" srcId="{275A7929-E751-41F7-8C16-3BD04C405FF6}" destId="{36AF3BD1-9A41-477C-BBCB-C1C094130772}" srcOrd="1" destOrd="0" presId="urn:microsoft.com/office/officeart/2005/8/layout/orgChart1"/>
    <dgm:cxn modelId="{C7A10D35-6D41-41E6-ABE3-24D0F0A658FE}" type="presOf" srcId="{16787211-59C0-4B5B-8175-FC786990B568}" destId="{A1A2CD1E-AF31-4B7A-8BE3-BB0E6014EAF9}" srcOrd="1" destOrd="0" presId="urn:microsoft.com/office/officeart/2005/8/layout/orgChart1"/>
    <dgm:cxn modelId="{4EED2E59-C1D7-4FA5-A895-3E047117E89E}" type="presOf" srcId="{16787211-59C0-4B5B-8175-FC786990B568}" destId="{3BDD5DA5-232B-4AEE-A761-6D0C98A9CB99}" srcOrd="0" destOrd="0" presId="urn:microsoft.com/office/officeart/2005/8/layout/orgChart1"/>
    <dgm:cxn modelId="{5423C0FC-0E69-4342-B8E1-53C2D0A0FB19}" type="presOf" srcId="{81CC2CAB-D972-474E-8848-2434B98011BC}" destId="{A8D87BDC-F4DA-4C96-9482-456A86FC51FC}" srcOrd="1" destOrd="0" presId="urn:microsoft.com/office/officeart/2005/8/layout/orgChart1"/>
    <dgm:cxn modelId="{995753F6-2389-4A57-9EC0-1DB08A0BC8B0}" type="presOf" srcId="{7D9D22E3-8ED7-4D18-8F3B-366A20DC37FF}" destId="{F0ED8AC7-866C-47FF-86D9-81132F8912A2}" srcOrd="1" destOrd="0" presId="urn:microsoft.com/office/officeart/2005/8/layout/orgChart1"/>
    <dgm:cxn modelId="{B144549A-4B62-4AB1-85EA-C6A367C80151}" type="presOf" srcId="{A9B5FA95-26ED-4C3C-9169-CD48E488FD2A}" destId="{68FFABE0-6EC5-4946-B623-5FB59BB7F831}" srcOrd="0" destOrd="0" presId="urn:microsoft.com/office/officeart/2005/8/layout/orgChart1"/>
    <dgm:cxn modelId="{92AD61CC-3C2A-421F-82AD-8C0E7730281A}" type="presOf" srcId="{F6A7A1EF-8735-4259-B083-EFBF78F56C3A}" destId="{18E3F613-8BE3-4354-88B6-D92D55FA2D5D}" srcOrd="0" destOrd="0" presId="urn:microsoft.com/office/officeart/2005/8/layout/orgChart1"/>
    <dgm:cxn modelId="{D9CCDEC2-6CC1-488E-9F55-8CDB28CD04D3}" srcId="{7D9D22E3-8ED7-4D18-8F3B-366A20DC37FF}" destId="{275A7929-E751-41F7-8C16-3BD04C405FF6}" srcOrd="1" destOrd="0" parTransId="{90CAFA4A-54DD-4ED9-8A0C-0AB147E1CFB9}" sibTransId="{C43477AD-53E6-40B8-8DA7-6432DBC2DF7F}"/>
    <dgm:cxn modelId="{E0845BB8-4563-44B2-99C4-7728EF4C2861}" srcId="{7D9D22E3-8ED7-4D18-8F3B-366A20DC37FF}" destId="{16787211-59C0-4B5B-8175-FC786990B568}" srcOrd="3" destOrd="0" parTransId="{C8915773-9AB7-4A81-B681-38D5E83DE05E}" sibTransId="{BB258393-80A9-4B46-B66C-EF455373BF84}"/>
    <dgm:cxn modelId="{988728B1-6DA6-4E13-8E13-AFE9D0200630}" srcId="{3DB5AB32-65CB-4C15-8EAB-C47F05C3DC73}" destId="{7D9D22E3-8ED7-4D18-8F3B-366A20DC37FF}" srcOrd="0" destOrd="0" parTransId="{06FE30E1-6F46-4423-8F05-CDA1D0578426}" sibTransId="{4DE668F8-6646-4C0B-9289-D151382596A5}"/>
    <dgm:cxn modelId="{46BEC5D1-622A-4578-8F21-E6872CF56AC5}" type="presOf" srcId="{90CAFA4A-54DD-4ED9-8A0C-0AB147E1CFB9}" destId="{B8A06867-56BC-43AB-97CD-E98A18FF7B30}" srcOrd="0" destOrd="0" presId="urn:microsoft.com/office/officeart/2005/8/layout/orgChart1"/>
    <dgm:cxn modelId="{309540F4-C670-4740-B46E-7121975456B5}" srcId="{7D9D22E3-8ED7-4D18-8F3B-366A20DC37FF}" destId="{1FF31546-A911-4A2F-9486-CCD9841BC232}" srcOrd="2" destOrd="0" parTransId="{F6A7A1EF-8735-4259-B083-EFBF78F56C3A}" sibTransId="{AF6ABCBC-A5E4-4957-B770-AACEEF61CDCB}"/>
    <dgm:cxn modelId="{91176E01-4C82-449D-9C60-0BA81C234D8E}" type="presOf" srcId="{1FF31546-A911-4A2F-9486-CCD9841BC232}" destId="{D2F30EBD-1109-40AA-9D98-5EB5A338F46B}" srcOrd="1" destOrd="0" presId="urn:microsoft.com/office/officeart/2005/8/layout/orgChart1"/>
    <dgm:cxn modelId="{8C765CBA-A437-4693-9FAB-BB645AAD6C31}" type="presOf" srcId="{275A7929-E751-41F7-8C16-3BD04C405FF6}" destId="{2F2A00D2-0E36-4792-9496-EB8CADE65350}" srcOrd="0" destOrd="0" presId="urn:microsoft.com/office/officeart/2005/8/layout/orgChart1"/>
    <dgm:cxn modelId="{336719B4-CF90-4628-8555-86F7753450D8}" type="presOf" srcId="{7D9D22E3-8ED7-4D18-8F3B-366A20DC37FF}" destId="{998455FB-D445-4921-AC91-1DA503931846}" srcOrd="0" destOrd="0" presId="urn:microsoft.com/office/officeart/2005/8/layout/orgChart1"/>
    <dgm:cxn modelId="{6D395E26-F7BE-43DE-A917-0801F923C113}" type="presParOf" srcId="{07C6DFDB-D484-4D50-B76D-591BC0A5E9ED}" destId="{691A91EF-4BDA-49DC-8981-D65296A50733}" srcOrd="0" destOrd="0" presId="urn:microsoft.com/office/officeart/2005/8/layout/orgChart1"/>
    <dgm:cxn modelId="{CF5DB87C-728B-4544-92FA-28415B22D748}" type="presParOf" srcId="{691A91EF-4BDA-49DC-8981-D65296A50733}" destId="{0B65AA7C-5B14-4903-85EA-9A12325AAE6B}" srcOrd="0" destOrd="0" presId="urn:microsoft.com/office/officeart/2005/8/layout/orgChart1"/>
    <dgm:cxn modelId="{12BD6F42-02BF-4DD0-8120-BD959108FE40}" type="presParOf" srcId="{0B65AA7C-5B14-4903-85EA-9A12325AAE6B}" destId="{998455FB-D445-4921-AC91-1DA503931846}" srcOrd="0" destOrd="0" presId="urn:microsoft.com/office/officeart/2005/8/layout/orgChart1"/>
    <dgm:cxn modelId="{9D9D002C-A4AA-4170-8E72-E4C95D148EF2}" type="presParOf" srcId="{0B65AA7C-5B14-4903-85EA-9A12325AAE6B}" destId="{F0ED8AC7-866C-47FF-86D9-81132F8912A2}" srcOrd="1" destOrd="0" presId="urn:microsoft.com/office/officeart/2005/8/layout/orgChart1"/>
    <dgm:cxn modelId="{1D17F9A0-04FA-45B2-BA58-5ABFD39F44EE}" type="presParOf" srcId="{691A91EF-4BDA-49DC-8981-D65296A50733}" destId="{8D5C5907-3013-4BD9-AD9C-B5038B36A919}" srcOrd="1" destOrd="0" presId="urn:microsoft.com/office/officeart/2005/8/layout/orgChart1"/>
    <dgm:cxn modelId="{9B02DC37-8E0D-41E4-8C58-70D5FA74CF92}" type="presParOf" srcId="{8D5C5907-3013-4BD9-AD9C-B5038B36A919}" destId="{68FFABE0-6EC5-4946-B623-5FB59BB7F831}" srcOrd="0" destOrd="0" presId="urn:microsoft.com/office/officeart/2005/8/layout/orgChart1"/>
    <dgm:cxn modelId="{889ACD3F-6702-4DB0-8292-998CE65A8EAF}" type="presParOf" srcId="{8D5C5907-3013-4BD9-AD9C-B5038B36A919}" destId="{251D17E8-98DA-4F39-B008-D7C035743C07}" srcOrd="1" destOrd="0" presId="urn:microsoft.com/office/officeart/2005/8/layout/orgChart1"/>
    <dgm:cxn modelId="{C0D4B9BE-1CBE-4A39-B636-A7C354AEC377}" type="presParOf" srcId="{251D17E8-98DA-4F39-B008-D7C035743C07}" destId="{643AB30B-CB53-4071-90EF-EAB8D5D303BC}" srcOrd="0" destOrd="0" presId="urn:microsoft.com/office/officeart/2005/8/layout/orgChart1"/>
    <dgm:cxn modelId="{33B8155C-1E34-4808-9E9E-4C16DD03E4CF}" type="presParOf" srcId="{643AB30B-CB53-4071-90EF-EAB8D5D303BC}" destId="{DB30589E-B77B-4E22-91C2-399C05390C82}" srcOrd="0" destOrd="0" presId="urn:microsoft.com/office/officeart/2005/8/layout/orgChart1"/>
    <dgm:cxn modelId="{72314CCB-6E10-408F-B987-9AC189FDC286}" type="presParOf" srcId="{643AB30B-CB53-4071-90EF-EAB8D5D303BC}" destId="{A8D87BDC-F4DA-4C96-9482-456A86FC51FC}" srcOrd="1" destOrd="0" presId="urn:microsoft.com/office/officeart/2005/8/layout/orgChart1"/>
    <dgm:cxn modelId="{B9454D9E-14E1-4ECC-9D8F-463CF93C1FCB}" type="presParOf" srcId="{251D17E8-98DA-4F39-B008-D7C035743C07}" destId="{C6AD5744-8923-47F8-924D-24A3B137A060}" srcOrd="1" destOrd="0" presId="urn:microsoft.com/office/officeart/2005/8/layout/orgChart1"/>
    <dgm:cxn modelId="{C0531693-F380-46F4-8FD9-437D0E6EF01F}" type="presParOf" srcId="{251D17E8-98DA-4F39-B008-D7C035743C07}" destId="{E9C9C18A-C023-4430-9A5C-43CB643AD19E}" srcOrd="2" destOrd="0" presId="urn:microsoft.com/office/officeart/2005/8/layout/orgChart1"/>
    <dgm:cxn modelId="{DB6DC70D-E575-4C0A-A31A-70A6430058EA}" type="presParOf" srcId="{8D5C5907-3013-4BD9-AD9C-B5038B36A919}" destId="{B8A06867-56BC-43AB-97CD-E98A18FF7B30}" srcOrd="2" destOrd="0" presId="urn:microsoft.com/office/officeart/2005/8/layout/orgChart1"/>
    <dgm:cxn modelId="{CFEDEAB8-52B0-427C-805A-EC3B477848A9}" type="presParOf" srcId="{8D5C5907-3013-4BD9-AD9C-B5038B36A919}" destId="{8D66C96A-8E57-426A-B21B-C5EE2211F19D}" srcOrd="3" destOrd="0" presId="urn:microsoft.com/office/officeart/2005/8/layout/orgChart1"/>
    <dgm:cxn modelId="{A9B96AFA-EA60-47EF-944B-B829A0B8E92E}" type="presParOf" srcId="{8D66C96A-8E57-426A-B21B-C5EE2211F19D}" destId="{F5B830EC-ECC2-483B-8E28-3F2A39B1CA7C}" srcOrd="0" destOrd="0" presId="urn:microsoft.com/office/officeart/2005/8/layout/orgChart1"/>
    <dgm:cxn modelId="{5D0E5ADB-C870-4177-B200-CED34AD2396E}" type="presParOf" srcId="{F5B830EC-ECC2-483B-8E28-3F2A39B1CA7C}" destId="{2F2A00D2-0E36-4792-9496-EB8CADE65350}" srcOrd="0" destOrd="0" presId="urn:microsoft.com/office/officeart/2005/8/layout/orgChart1"/>
    <dgm:cxn modelId="{0C89F26B-B692-41FE-A8B7-5FDAB605C0D4}" type="presParOf" srcId="{F5B830EC-ECC2-483B-8E28-3F2A39B1CA7C}" destId="{36AF3BD1-9A41-477C-BBCB-C1C094130772}" srcOrd="1" destOrd="0" presId="urn:microsoft.com/office/officeart/2005/8/layout/orgChart1"/>
    <dgm:cxn modelId="{2F8D20E9-8C72-428D-9025-EB0C81176916}" type="presParOf" srcId="{8D66C96A-8E57-426A-B21B-C5EE2211F19D}" destId="{3A845F23-6084-4A35-B58A-15B06DF91E67}" srcOrd="1" destOrd="0" presId="urn:microsoft.com/office/officeart/2005/8/layout/orgChart1"/>
    <dgm:cxn modelId="{FBA8015E-49FE-4ED5-8BBE-4913817DA461}" type="presParOf" srcId="{8D66C96A-8E57-426A-B21B-C5EE2211F19D}" destId="{A7B2F282-B5DF-4939-9897-D93172B92089}" srcOrd="2" destOrd="0" presId="urn:microsoft.com/office/officeart/2005/8/layout/orgChart1"/>
    <dgm:cxn modelId="{705643AF-6B7C-4CFE-BCAD-9EBA26D6AE3A}" type="presParOf" srcId="{8D5C5907-3013-4BD9-AD9C-B5038B36A919}" destId="{18E3F613-8BE3-4354-88B6-D92D55FA2D5D}" srcOrd="4" destOrd="0" presId="urn:microsoft.com/office/officeart/2005/8/layout/orgChart1"/>
    <dgm:cxn modelId="{7886CACF-5E10-4BDA-8234-7233C025AB64}" type="presParOf" srcId="{8D5C5907-3013-4BD9-AD9C-B5038B36A919}" destId="{C1AA5FDE-FDB7-4FCC-8F23-EEC647AB5662}" srcOrd="5" destOrd="0" presId="urn:microsoft.com/office/officeart/2005/8/layout/orgChart1"/>
    <dgm:cxn modelId="{1663AD30-7C2D-450A-8421-DD6981D2FE26}" type="presParOf" srcId="{C1AA5FDE-FDB7-4FCC-8F23-EEC647AB5662}" destId="{C7DE048B-6E96-4A4F-A73E-7A7D9AE2A488}" srcOrd="0" destOrd="0" presId="urn:microsoft.com/office/officeart/2005/8/layout/orgChart1"/>
    <dgm:cxn modelId="{A44729D0-F862-4DA8-8F77-CF80DC0BE490}" type="presParOf" srcId="{C7DE048B-6E96-4A4F-A73E-7A7D9AE2A488}" destId="{CB293E96-3E04-45EC-8B5D-41E7EC5D6C33}" srcOrd="0" destOrd="0" presId="urn:microsoft.com/office/officeart/2005/8/layout/orgChart1"/>
    <dgm:cxn modelId="{5CA7B941-2F39-404B-B194-E6C61359BA17}" type="presParOf" srcId="{C7DE048B-6E96-4A4F-A73E-7A7D9AE2A488}" destId="{D2F30EBD-1109-40AA-9D98-5EB5A338F46B}" srcOrd="1" destOrd="0" presId="urn:microsoft.com/office/officeart/2005/8/layout/orgChart1"/>
    <dgm:cxn modelId="{37120C82-893B-4E6C-8641-930DEB6A2B5D}" type="presParOf" srcId="{C1AA5FDE-FDB7-4FCC-8F23-EEC647AB5662}" destId="{84CC6DF5-92F5-4085-A8BB-84D5AD73BAAA}" srcOrd="1" destOrd="0" presId="urn:microsoft.com/office/officeart/2005/8/layout/orgChart1"/>
    <dgm:cxn modelId="{258D3F7C-09DE-4477-9C3D-C65553FBA34C}" type="presParOf" srcId="{C1AA5FDE-FDB7-4FCC-8F23-EEC647AB5662}" destId="{4EB0E9B1-1E1E-419C-98A4-C16203C6EC4B}" srcOrd="2" destOrd="0" presId="urn:microsoft.com/office/officeart/2005/8/layout/orgChart1"/>
    <dgm:cxn modelId="{15FE5141-4EDA-4B7E-BC3A-534A66583663}" type="presParOf" srcId="{8D5C5907-3013-4BD9-AD9C-B5038B36A919}" destId="{F45D9EF2-32D1-42B6-8542-7CE55D45F5E5}" srcOrd="6" destOrd="0" presId="urn:microsoft.com/office/officeart/2005/8/layout/orgChart1"/>
    <dgm:cxn modelId="{404E0A96-692C-4F47-B570-8A9A42BEC41A}" type="presParOf" srcId="{8D5C5907-3013-4BD9-AD9C-B5038B36A919}" destId="{952CEE22-9CFB-497B-A63A-767BDB4F945E}" srcOrd="7" destOrd="0" presId="urn:microsoft.com/office/officeart/2005/8/layout/orgChart1"/>
    <dgm:cxn modelId="{D3EB939B-35A7-4F7B-9304-B750EC31787B}" type="presParOf" srcId="{952CEE22-9CFB-497B-A63A-767BDB4F945E}" destId="{7243C4C7-0BA4-40D4-9FE5-4FE1FFE924E2}" srcOrd="0" destOrd="0" presId="urn:microsoft.com/office/officeart/2005/8/layout/orgChart1"/>
    <dgm:cxn modelId="{8859974F-73A9-49E9-A40F-68D18997B201}" type="presParOf" srcId="{7243C4C7-0BA4-40D4-9FE5-4FE1FFE924E2}" destId="{3BDD5DA5-232B-4AEE-A761-6D0C98A9CB99}" srcOrd="0" destOrd="0" presId="urn:microsoft.com/office/officeart/2005/8/layout/orgChart1"/>
    <dgm:cxn modelId="{7EE52A95-EAB5-475D-8D43-E56F21F1C254}" type="presParOf" srcId="{7243C4C7-0BA4-40D4-9FE5-4FE1FFE924E2}" destId="{A1A2CD1E-AF31-4B7A-8BE3-BB0E6014EAF9}" srcOrd="1" destOrd="0" presId="urn:microsoft.com/office/officeart/2005/8/layout/orgChart1"/>
    <dgm:cxn modelId="{2AF0E111-9EB5-4484-8FC3-60ECFD591E03}" type="presParOf" srcId="{952CEE22-9CFB-497B-A63A-767BDB4F945E}" destId="{A4E6609A-AD62-4286-B080-156482D8AC54}" srcOrd="1" destOrd="0" presId="urn:microsoft.com/office/officeart/2005/8/layout/orgChart1"/>
    <dgm:cxn modelId="{46CEB481-0CEA-479D-AC25-B9F1F6F3869A}" type="presParOf" srcId="{952CEE22-9CFB-497B-A63A-767BDB4F945E}" destId="{848CFE1C-0BF5-490A-BBA9-599EEEF0560E}" srcOrd="2" destOrd="0" presId="urn:microsoft.com/office/officeart/2005/8/layout/orgChart1"/>
    <dgm:cxn modelId="{E613865B-C00E-4218-9C2D-5EA3495947B8}" type="presParOf" srcId="{691A91EF-4BDA-49DC-8981-D65296A50733}" destId="{6B482198-DB3C-4D86-87AF-78AF4C8489D9}"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BA2D9-052E-4C89-8816-3E8933F268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42784E2-1238-4A7C-BDF3-618FE3F0BCDB}">
      <dgm:prSet phldrT="[Text]" custT="1"/>
      <dgm:spPr/>
      <dgm:t>
        <a:bodyPr/>
        <a:lstStyle/>
        <a:p>
          <a:r>
            <a:rPr lang="en-US" sz="2400" dirty="0" smtClean="0">
              <a:latin typeface="Arial" panose="020B0604020202020204" pitchFamily="34" charset="0"/>
              <a:ea typeface="Cambria" panose="02040503050406030204" pitchFamily="18" charset="0"/>
              <a:cs typeface="Arial" panose="020B0604020202020204" pitchFamily="34" charset="0"/>
            </a:rPr>
            <a:t>Margin requirements for Covered Call Strategy </a:t>
          </a:r>
          <a:endParaRPr lang="en-US" sz="2400" dirty="0">
            <a:latin typeface="Arial" panose="020B0604020202020204" pitchFamily="34" charset="0"/>
            <a:cs typeface="Arial" panose="020B0604020202020204" pitchFamily="34" charset="0"/>
          </a:endParaRPr>
        </a:p>
      </dgm:t>
    </dgm:pt>
    <dgm:pt modelId="{4ECF1478-564D-4A67-846D-F0EFEBAB739B}" type="parTrans" cxnId="{6B0478C9-2110-401F-BDE1-8518119920B5}">
      <dgm:prSet/>
      <dgm:spPr/>
      <dgm:t>
        <a:bodyPr/>
        <a:lstStyle/>
        <a:p>
          <a:endParaRPr lang="en-US"/>
        </a:p>
      </dgm:t>
    </dgm:pt>
    <dgm:pt modelId="{7C1F055C-B927-4390-A039-4BD5FF338733}" type="sibTrans" cxnId="{6B0478C9-2110-401F-BDE1-8518119920B5}">
      <dgm:prSet/>
      <dgm:spPr/>
      <dgm:t>
        <a:bodyPr/>
        <a:lstStyle/>
        <a:p>
          <a:endParaRPr lang="en-US"/>
        </a:p>
      </dgm:t>
    </dgm:pt>
    <dgm:pt modelId="{B4D7596D-0678-45D1-926C-D443A464DC8E}">
      <dgm:prSet phldrT="[Text]" custT="1"/>
      <dgm:spPr/>
      <dgm:t>
        <a:bodyPr/>
        <a:lstStyle/>
        <a:p>
          <a:r>
            <a:rPr lang="en-US" sz="2400" dirty="0" smtClean="0">
              <a:latin typeface="Arial" panose="020B0604020202020204" pitchFamily="34" charset="0"/>
              <a:cs typeface="Arial" panose="020B0604020202020204" pitchFamily="34" charset="0"/>
            </a:rPr>
            <a:t>Part 1 ( 50% )</a:t>
          </a:r>
          <a:endParaRPr lang="en-US" sz="2400" dirty="0">
            <a:latin typeface="Arial" panose="020B0604020202020204" pitchFamily="34" charset="0"/>
            <a:cs typeface="Arial" panose="020B0604020202020204" pitchFamily="34" charset="0"/>
          </a:endParaRPr>
        </a:p>
      </dgm:t>
    </dgm:pt>
    <dgm:pt modelId="{170C21CF-D6D7-4D3D-8984-A5BC23C75794}" type="parTrans" cxnId="{11391F7D-0BC0-4E23-88CF-99C68FA2DA93}">
      <dgm:prSet/>
      <dgm:spPr/>
      <dgm:t>
        <a:bodyPr/>
        <a:lstStyle/>
        <a:p>
          <a:endParaRPr lang="en-US"/>
        </a:p>
      </dgm:t>
    </dgm:pt>
    <dgm:pt modelId="{4C212B14-DCDB-40D8-9895-B412362B4909}" type="sibTrans" cxnId="{11391F7D-0BC0-4E23-88CF-99C68FA2DA93}">
      <dgm:prSet/>
      <dgm:spPr/>
      <dgm:t>
        <a:bodyPr/>
        <a:lstStyle/>
        <a:p>
          <a:endParaRPr lang="en-US"/>
        </a:p>
      </dgm:t>
    </dgm:pt>
    <dgm:pt modelId="{AA81D940-E3EB-4B90-AEAB-AEE4ABC085CD}">
      <dgm:prSet phldrT="[Text]" custT="1"/>
      <dgm:spPr/>
      <dgm:t>
        <a:bodyPr/>
        <a:lstStyle/>
        <a:p>
          <a:r>
            <a:rPr lang="en-US" sz="2400" dirty="0" smtClean="0">
              <a:latin typeface="Arial" panose="020B0604020202020204" pitchFamily="34" charset="0"/>
              <a:cs typeface="Arial" panose="020B0604020202020204" pitchFamily="34" charset="0"/>
            </a:rPr>
            <a:t>Part 2 ( 50% ) </a:t>
          </a:r>
          <a:endParaRPr lang="en-US" sz="2400" dirty="0">
            <a:latin typeface="Arial" panose="020B0604020202020204" pitchFamily="34" charset="0"/>
            <a:cs typeface="Arial" panose="020B0604020202020204" pitchFamily="34" charset="0"/>
          </a:endParaRPr>
        </a:p>
      </dgm:t>
    </dgm:pt>
    <dgm:pt modelId="{E5753338-F90A-40CD-9260-ED1A7ABB8F2D}" type="parTrans" cxnId="{F384CB61-347D-424D-A004-A1B0CDCFCD6C}">
      <dgm:prSet/>
      <dgm:spPr/>
      <dgm:t>
        <a:bodyPr/>
        <a:lstStyle/>
        <a:p>
          <a:endParaRPr lang="en-US"/>
        </a:p>
      </dgm:t>
    </dgm:pt>
    <dgm:pt modelId="{FF43B9BD-D22F-49D7-8419-59E16CCAFDDC}" type="sibTrans" cxnId="{F384CB61-347D-424D-A004-A1B0CDCFCD6C}">
      <dgm:prSet/>
      <dgm:spPr/>
      <dgm:t>
        <a:bodyPr/>
        <a:lstStyle/>
        <a:p>
          <a:endParaRPr lang="en-US"/>
        </a:p>
      </dgm:t>
    </dgm:pt>
    <dgm:pt modelId="{BE6CCAED-428A-4A3D-AD33-C3073CEE56D6}" type="pres">
      <dgm:prSet presAssocID="{620BA2D9-052E-4C89-8816-3E8933F2682A}" presName="hierChild1" presStyleCnt="0">
        <dgm:presLayoutVars>
          <dgm:orgChart val="1"/>
          <dgm:chPref val="1"/>
          <dgm:dir/>
          <dgm:animOne val="branch"/>
          <dgm:animLvl val="lvl"/>
          <dgm:resizeHandles/>
        </dgm:presLayoutVars>
      </dgm:prSet>
      <dgm:spPr/>
      <dgm:t>
        <a:bodyPr/>
        <a:lstStyle/>
        <a:p>
          <a:endParaRPr lang="en-US"/>
        </a:p>
      </dgm:t>
    </dgm:pt>
    <dgm:pt modelId="{37C2D883-C7C4-450B-9AB5-CA4D2DBA313E}" type="pres">
      <dgm:prSet presAssocID="{C42784E2-1238-4A7C-BDF3-618FE3F0BCDB}" presName="hierRoot1" presStyleCnt="0">
        <dgm:presLayoutVars>
          <dgm:hierBranch val="init"/>
        </dgm:presLayoutVars>
      </dgm:prSet>
      <dgm:spPr/>
    </dgm:pt>
    <dgm:pt modelId="{20093DDE-7BC2-4671-BF0D-0D795D87E510}" type="pres">
      <dgm:prSet presAssocID="{C42784E2-1238-4A7C-BDF3-618FE3F0BCDB}" presName="rootComposite1" presStyleCnt="0"/>
      <dgm:spPr/>
    </dgm:pt>
    <dgm:pt modelId="{2F75AC5E-3FC5-4ED6-B7B2-B0584CA86EB5}" type="pres">
      <dgm:prSet presAssocID="{C42784E2-1238-4A7C-BDF3-618FE3F0BCDB}" presName="rootText1" presStyleLbl="node0" presStyleIdx="0" presStyleCnt="1" custScaleX="353463" custLinFactNeighborY="7185">
        <dgm:presLayoutVars>
          <dgm:chPref val="3"/>
        </dgm:presLayoutVars>
      </dgm:prSet>
      <dgm:spPr/>
      <dgm:t>
        <a:bodyPr/>
        <a:lstStyle/>
        <a:p>
          <a:endParaRPr lang="en-US"/>
        </a:p>
      </dgm:t>
    </dgm:pt>
    <dgm:pt modelId="{7AF93A9A-9774-46DA-9149-23DF3D77663F}" type="pres">
      <dgm:prSet presAssocID="{C42784E2-1238-4A7C-BDF3-618FE3F0BCDB}" presName="rootConnector1" presStyleLbl="node1" presStyleIdx="0" presStyleCnt="0"/>
      <dgm:spPr/>
      <dgm:t>
        <a:bodyPr/>
        <a:lstStyle/>
        <a:p>
          <a:endParaRPr lang="en-US"/>
        </a:p>
      </dgm:t>
    </dgm:pt>
    <dgm:pt modelId="{E4C0E898-64C1-4856-8C32-47B687101DC4}" type="pres">
      <dgm:prSet presAssocID="{C42784E2-1238-4A7C-BDF3-618FE3F0BCDB}" presName="hierChild2" presStyleCnt="0"/>
      <dgm:spPr/>
    </dgm:pt>
    <dgm:pt modelId="{DDA4AB81-E2F8-40C3-9A60-962878A262EB}" type="pres">
      <dgm:prSet presAssocID="{170C21CF-D6D7-4D3D-8984-A5BC23C75794}" presName="Name37" presStyleLbl="parChTrans1D2" presStyleIdx="0" presStyleCnt="2"/>
      <dgm:spPr/>
      <dgm:t>
        <a:bodyPr/>
        <a:lstStyle/>
        <a:p>
          <a:endParaRPr lang="en-US"/>
        </a:p>
      </dgm:t>
    </dgm:pt>
    <dgm:pt modelId="{3C352D80-2AD8-4EBF-8F95-88E76E101459}" type="pres">
      <dgm:prSet presAssocID="{B4D7596D-0678-45D1-926C-D443A464DC8E}" presName="hierRoot2" presStyleCnt="0">
        <dgm:presLayoutVars>
          <dgm:hierBranch val="init"/>
        </dgm:presLayoutVars>
      </dgm:prSet>
      <dgm:spPr/>
    </dgm:pt>
    <dgm:pt modelId="{834A2D54-0452-4E3E-9B81-549CBE0EE2B8}" type="pres">
      <dgm:prSet presAssocID="{B4D7596D-0678-45D1-926C-D443A464DC8E}" presName="rootComposite" presStyleCnt="0"/>
      <dgm:spPr/>
    </dgm:pt>
    <dgm:pt modelId="{FFA29299-19CD-42E3-9996-B89567FB83A7}" type="pres">
      <dgm:prSet presAssocID="{B4D7596D-0678-45D1-926C-D443A464DC8E}" presName="rootText" presStyleLbl="node2" presStyleIdx="0" presStyleCnt="2" custScaleX="220200" custLinFactX="-100000" custLinFactNeighborX="-172584">
        <dgm:presLayoutVars>
          <dgm:chPref val="3"/>
        </dgm:presLayoutVars>
      </dgm:prSet>
      <dgm:spPr/>
      <dgm:t>
        <a:bodyPr/>
        <a:lstStyle/>
        <a:p>
          <a:endParaRPr lang="en-US"/>
        </a:p>
      </dgm:t>
    </dgm:pt>
    <dgm:pt modelId="{FD1AE32E-87A4-4863-87F9-02E332CB0D8C}" type="pres">
      <dgm:prSet presAssocID="{B4D7596D-0678-45D1-926C-D443A464DC8E}" presName="rootConnector" presStyleLbl="node2" presStyleIdx="0" presStyleCnt="2"/>
      <dgm:spPr/>
      <dgm:t>
        <a:bodyPr/>
        <a:lstStyle/>
        <a:p>
          <a:endParaRPr lang="en-US"/>
        </a:p>
      </dgm:t>
    </dgm:pt>
    <dgm:pt modelId="{BEACE781-576F-4948-8976-2985CEBD43EC}" type="pres">
      <dgm:prSet presAssocID="{B4D7596D-0678-45D1-926C-D443A464DC8E}" presName="hierChild4" presStyleCnt="0"/>
      <dgm:spPr/>
    </dgm:pt>
    <dgm:pt modelId="{463D55C8-6A99-43B2-B634-45BEA8665EF1}" type="pres">
      <dgm:prSet presAssocID="{B4D7596D-0678-45D1-926C-D443A464DC8E}" presName="hierChild5" presStyleCnt="0"/>
      <dgm:spPr/>
    </dgm:pt>
    <dgm:pt modelId="{C7024622-B03F-4C3F-B476-16FAA24207E6}" type="pres">
      <dgm:prSet presAssocID="{E5753338-F90A-40CD-9260-ED1A7ABB8F2D}" presName="Name37" presStyleLbl="parChTrans1D2" presStyleIdx="1" presStyleCnt="2"/>
      <dgm:spPr/>
      <dgm:t>
        <a:bodyPr/>
        <a:lstStyle/>
        <a:p>
          <a:endParaRPr lang="en-US"/>
        </a:p>
      </dgm:t>
    </dgm:pt>
    <dgm:pt modelId="{81F67568-00B1-4264-89C5-5A8A5BC6EB94}" type="pres">
      <dgm:prSet presAssocID="{AA81D940-E3EB-4B90-AEAB-AEE4ABC085CD}" presName="hierRoot2" presStyleCnt="0">
        <dgm:presLayoutVars>
          <dgm:hierBranch val="init"/>
        </dgm:presLayoutVars>
      </dgm:prSet>
      <dgm:spPr/>
    </dgm:pt>
    <dgm:pt modelId="{3E3A8AA2-CD2F-4286-8149-461B6C40F775}" type="pres">
      <dgm:prSet presAssocID="{AA81D940-E3EB-4B90-AEAB-AEE4ABC085CD}" presName="rootComposite" presStyleCnt="0"/>
      <dgm:spPr/>
    </dgm:pt>
    <dgm:pt modelId="{1411F25A-B6D3-4675-9D83-9FEF1BAE4200}" type="pres">
      <dgm:prSet presAssocID="{AA81D940-E3EB-4B90-AEAB-AEE4ABC085CD}" presName="rootText" presStyleLbl="node2" presStyleIdx="1" presStyleCnt="2" custScaleX="221771" custLinFactNeighborX="73950">
        <dgm:presLayoutVars>
          <dgm:chPref val="3"/>
        </dgm:presLayoutVars>
      </dgm:prSet>
      <dgm:spPr/>
      <dgm:t>
        <a:bodyPr/>
        <a:lstStyle/>
        <a:p>
          <a:endParaRPr lang="en-US"/>
        </a:p>
      </dgm:t>
    </dgm:pt>
    <dgm:pt modelId="{BA9A166C-3F76-4E1D-BAC9-2F147A463E9A}" type="pres">
      <dgm:prSet presAssocID="{AA81D940-E3EB-4B90-AEAB-AEE4ABC085CD}" presName="rootConnector" presStyleLbl="node2" presStyleIdx="1" presStyleCnt="2"/>
      <dgm:spPr/>
      <dgm:t>
        <a:bodyPr/>
        <a:lstStyle/>
        <a:p>
          <a:endParaRPr lang="en-US"/>
        </a:p>
      </dgm:t>
    </dgm:pt>
    <dgm:pt modelId="{F1C3E230-C846-4E86-AD3C-5EC31EF100C6}" type="pres">
      <dgm:prSet presAssocID="{AA81D940-E3EB-4B90-AEAB-AEE4ABC085CD}" presName="hierChild4" presStyleCnt="0"/>
      <dgm:spPr/>
    </dgm:pt>
    <dgm:pt modelId="{56331CC2-5646-47EB-97F1-8F0F9199E010}" type="pres">
      <dgm:prSet presAssocID="{AA81D940-E3EB-4B90-AEAB-AEE4ABC085CD}" presName="hierChild5" presStyleCnt="0"/>
      <dgm:spPr/>
    </dgm:pt>
    <dgm:pt modelId="{8C1B6EFA-04F8-445A-BFB8-1E4C5B09B1CB}" type="pres">
      <dgm:prSet presAssocID="{C42784E2-1238-4A7C-BDF3-618FE3F0BCDB}" presName="hierChild3" presStyleCnt="0"/>
      <dgm:spPr/>
    </dgm:pt>
  </dgm:ptLst>
  <dgm:cxnLst>
    <dgm:cxn modelId="{290F1EC9-ED04-47C0-813E-A9DC25FCEF78}" type="presOf" srcId="{AA81D940-E3EB-4B90-AEAB-AEE4ABC085CD}" destId="{BA9A166C-3F76-4E1D-BAC9-2F147A463E9A}" srcOrd="1" destOrd="0" presId="urn:microsoft.com/office/officeart/2005/8/layout/orgChart1"/>
    <dgm:cxn modelId="{E9EBD574-9F8E-4FC7-BFA0-612EB3EDED6F}" type="presOf" srcId="{AA81D940-E3EB-4B90-AEAB-AEE4ABC085CD}" destId="{1411F25A-B6D3-4675-9D83-9FEF1BAE4200}" srcOrd="0" destOrd="0" presId="urn:microsoft.com/office/officeart/2005/8/layout/orgChart1"/>
    <dgm:cxn modelId="{F958AA19-2B32-4A9F-A6F1-02D1F373F983}" type="presOf" srcId="{C42784E2-1238-4A7C-BDF3-618FE3F0BCDB}" destId="{7AF93A9A-9774-46DA-9149-23DF3D77663F}" srcOrd="1" destOrd="0" presId="urn:microsoft.com/office/officeart/2005/8/layout/orgChart1"/>
    <dgm:cxn modelId="{6B0478C9-2110-401F-BDE1-8518119920B5}" srcId="{620BA2D9-052E-4C89-8816-3E8933F2682A}" destId="{C42784E2-1238-4A7C-BDF3-618FE3F0BCDB}" srcOrd="0" destOrd="0" parTransId="{4ECF1478-564D-4A67-846D-F0EFEBAB739B}" sibTransId="{7C1F055C-B927-4390-A039-4BD5FF338733}"/>
    <dgm:cxn modelId="{C5687704-3E3F-427E-98D8-371ED9BBBD1B}" type="presOf" srcId="{620BA2D9-052E-4C89-8816-3E8933F2682A}" destId="{BE6CCAED-428A-4A3D-AD33-C3073CEE56D6}" srcOrd="0" destOrd="0" presId="urn:microsoft.com/office/officeart/2005/8/layout/orgChart1"/>
    <dgm:cxn modelId="{11391F7D-0BC0-4E23-88CF-99C68FA2DA93}" srcId="{C42784E2-1238-4A7C-BDF3-618FE3F0BCDB}" destId="{B4D7596D-0678-45D1-926C-D443A464DC8E}" srcOrd="0" destOrd="0" parTransId="{170C21CF-D6D7-4D3D-8984-A5BC23C75794}" sibTransId="{4C212B14-DCDB-40D8-9895-B412362B4909}"/>
    <dgm:cxn modelId="{4665FE31-BD35-4EB7-A1D0-B103061F6B34}" type="presOf" srcId="{170C21CF-D6D7-4D3D-8984-A5BC23C75794}" destId="{DDA4AB81-E2F8-40C3-9A60-962878A262EB}" srcOrd="0" destOrd="0" presId="urn:microsoft.com/office/officeart/2005/8/layout/orgChart1"/>
    <dgm:cxn modelId="{70D078D0-FA1C-4FDA-BE27-53784B84B7F3}" type="presOf" srcId="{C42784E2-1238-4A7C-BDF3-618FE3F0BCDB}" destId="{2F75AC5E-3FC5-4ED6-B7B2-B0584CA86EB5}" srcOrd="0" destOrd="0" presId="urn:microsoft.com/office/officeart/2005/8/layout/orgChart1"/>
    <dgm:cxn modelId="{B1400683-98B7-4BF9-9B28-8E03FC0BE022}" type="presOf" srcId="{B4D7596D-0678-45D1-926C-D443A464DC8E}" destId="{FFA29299-19CD-42E3-9996-B89567FB83A7}" srcOrd="0" destOrd="0" presId="urn:microsoft.com/office/officeart/2005/8/layout/orgChart1"/>
    <dgm:cxn modelId="{EFF6288C-B5FE-4A25-BBF6-7636BCC93C49}" type="presOf" srcId="{E5753338-F90A-40CD-9260-ED1A7ABB8F2D}" destId="{C7024622-B03F-4C3F-B476-16FAA24207E6}" srcOrd="0" destOrd="0" presId="urn:microsoft.com/office/officeart/2005/8/layout/orgChart1"/>
    <dgm:cxn modelId="{F384CB61-347D-424D-A004-A1B0CDCFCD6C}" srcId="{C42784E2-1238-4A7C-BDF3-618FE3F0BCDB}" destId="{AA81D940-E3EB-4B90-AEAB-AEE4ABC085CD}" srcOrd="1" destOrd="0" parTransId="{E5753338-F90A-40CD-9260-ED1A7ABB8F2D}" sibTransId="{FF43B9BD-D22F-49D7-8419-59E16CCAFDDC}"/>
    <dgm:cxn modelId="{DE6C5506-9555-4F12-9FF1-5DC09CC6292A}" type="presOf" srcId="{B4D7596D-0678-45D1-926C-D443A464DC8E}" destId="{FD1AE32E-87A4-4863-87F9-02E332CB0D8C}" srcOrd="1" destOrd="0" presId="urn:microsoft.com/office/officeart/2005/8/layout/orgChart1"/>
    <dgm:cxn modelId="{C8E8A301-8CF5-44F9-9F2E-8877370F3174}" type="presParOf" srcId="{BE6CCAED-428A-4A3D-AD33-C3073CEE56D6}" destId="{37C2D883-C7C4-450B-9AB5-CA4D2DBA313E}" srcOrd="0" destOrd="0" presId="urn:microsoft.com/office/officeart/2005/8/layout/orgChart1"/>
    <dgm:cxn modelId="{9C8EF163-E463-493A-B020-5F744B5B91FF}" type="presParOf" srcId="{37C2D883-C7C4-450B-9AB5-CA4D2DBA313E}" destId="{20093DDE-7BC2-4671-BF0D-0D795D87E510}" srcOrd="0" destOrd="0" presId="urn:microsoft.com/office/officeart/2005/8/layout/orgChart1"/>
    <dgm:cxn modelId="{266FA8E5-45A3-4722-8F2C-0A3E4B11A5E2}" type="presParOf" srcId="{20093DDE-7BC2-4671-BF0D-0D795D87E510}" destId="{2F75AC5E-3FC5-4ED6-B7B2-B0584CA86EB5}" srcOrd="0" destOrd="0" presId="urn:microsoft.com/office/officeart/2005/8/layout/orgChart1"/>
    <dgm:cxn modelId="{E89F6FFA-9430-431D-ACD8-3E44DE6A2D54}" type="presParOf" srcId="{20093DDE-7BC2-4671-BF0D-0D795D87E510}" destId="{7AF93A9A-9774-46DA-9149-23DF3D77663F}" srcOrd="1" destOrd="0" presId="urn:microsoft.com/office/officeart/2005/8/layout/orgChart1"/>
    <dgm:cxn modelId="{9E5293F5-94F7-4556-9228-685B6E517E09}" type="presParOf" srcId="{37C2D883-C7C4-450B-9AB5-CA4D2DBA313E}" destId="{E4C0E898-64C1-4856-8C32-47B687101DC4}" srcOrd="1" destOrd="0" presId="urn:microsoft.com/office/officeart/2005/8/layout/orgChart1"/>
    <dgm:cxn modelId="{4618A729-632D-4148-ACBD-C46836C27A59}" type="presParOf" srcId="{E4C0E898-64C1-4856-8C32-47B687101DC4}" destId="{DDA4AB81-E2F8-40C3-9A60-962878A262EB}" srcOrd="0" destOrd="0" presId="urn:microsoft.com/office/officeart/2005/8/layout/orgChart1"/>
    <dgm:cxn modelId="{37F5400B-F152-4F82-8D31-FB8628ED452E}" type="presParOf" srcId="{E4C0E898-64C1-4856-8C32-47B687101DC4}" destId="{3C352D80-2AD8-4EBF-8F95-88E76E101459}" srcOrd="1" destOrd="0" presId="urn:microsoft.com/office/officeart/2005/8/layout/orgChart1"/>
    <dgm:cxn modelId="{E1A678E7-7A8B-4663-AD2F-44FF6A583746}" type="presParOf" srcId="{3C352D80-2AD8-4EBF-8F95-88E76E101459}" destId="{834A2D54-0452-4E3E-9B81-549CBE0EE2B8}" srcOrd="0" destOrd="0" presId="urn:microsoft.com/office/officeart/2005/8/layout/orgChart1"/>
    <dgm:cxn modelId="{5F3A7911-F646-4263-B51C-481DAF900C86}" type="presParOf" srcId="{834A2D54-0452-4E3E-9B81-549CBE0EE2B8}" destId="{FFA29299-19CD-42E3-9996-B89567FB83A7}" srcOrd="0" destOrd="0" presId="urn:microsoft.com/office/officeart/2005/8/layout/orgChart1"/>
    <dgm:cxn modelId="{4A13BE85-4C26-42EE-AD27-8DD3BEE06379}" type="presParOf" srcId="{834A2D54-0452-4E3E-9B81-549CBE0EE2B8}" destId="{FD1AE32E-87A4-4863-87F9-02E332CB0D8C}" srcOrd="1" destOrd="0" presId="urn:microsoft.com/office/officeart/2005/8/layout/orgChart1"/>
    <dgm:cxn modelId="{3CDE3A65-A7E1-4CCC-8C1D-D649536CD092}" type="presParOf" srcId="{3C352D80-2AD8-4EBF-8F95-88E76E101459}" destId="{BEACE781-576F-4948-8976-2985CEBD43EC}" srcOrd="1" destOrd="0" presId="urn:microsoft.com/office/officeart/2005/8/layout/orgChart1"/>
    <dgm:cxn modelId="{7C77F056-D62D-4F90-AE0A-D7A1DFFFA69C}" type="presParOf" srcId="{3C352D80-2AD8-4EBF-8F95-88E76E101459}" destId="{463D55C8-6A99-43B2-B634-45BEA8665EF1}" srcOrd="2" destOrd="0" presId="urn:microsoft.com/office/officeart/2005/8/layout/orgChart1"/>
    <dgm:cxn modelId="{E545EFC0-D04E-4205-BBB6-924316E818AA}" type="presParOf" srcId="{E4C0E898-64C1-4856-8C32-47B687101DC4}" destId="{C7024622-B03F-4C3F-B476-16FAA24207E6}" srcOrd="2" destOrd="0" presId="urn:microsoft.com/office/officeart/2005/8/layout/orgChart1"/>
    <dgm:cxn modelId="{291CD72B-44EB-4569-91E4-D319ED22CE08}" type="presParOf" srcId="{E4C0E898-64C1-4856-8C32-47B687101DC4}" destId="{81F67568-00B1-4264-89C5-5A8A5BC6EB94}" srcOrd="3" destOrd="0" presId="urn:microsoft.com/office/officeart/2005/8/layout/orgChart1"/>
    <dgm:cxn modelId="{04F1475A-7D52-45EC-A275-E69A23469DF7}" type="presParOf" srcId="{81F67568-00B1-4264-89C5-5A8A5BC6EB94}" destId="{3E3A8AA2-CD2F-4286-8149-461B6C40F775}" srcOrd="0" destOrd="0" presId="urn:microsoft.com/office/officeart/2005/8/layout/orgChart1"/>
    <dgm:cxn modelId="{A4F49973-8D1B-4BE3-B9DE-591403DDF04A}" type="presParOf" srcId="{3E3A8AA2-CD2F-4286-8149-461B6C40F775}" destId="{1411F25A-B6D3-4675-9D83-9FEF1BAE4200}" srcOrd="0" destOrd="0" presId="urn:microsoft.com/office/officeart/2005/8/layout/orgChart1"/>
    <dgm:cxn modelId="{F6B73398-1F7F-4EED-BB36-D1C78DF601CD}" type="presParOf" srcId="{3E3A8AA2-CD2F-4286-8149-461B6C40F775}" destId="{BA9A166C-3F76-4E1D-BAC9-2F147A463E9A}" srcOrd="1" destOrd="0" presId="urn:microsoft.com/office/officeart/2005/8/layout/orgChart1"/>
    <dgm:cxn modelId="{AD951F42-86EF-4AAC-AA95-418F5BE947AF}" type="presParOf" srcId="{81F67568-00B1-4264-89C5-5A8A5BC6EB94}" destId="{F1C3E230-C846-4E86-AD3C-5EC31EF100C6}" srcOrd="1" destOrd="0" presId="urn:microsoft.com/office/officeart/2005/8/layout/orgChart1"/>
    <dgm:cxn modelId="{669D7985-2FC9-4EE7-9C41-172E97E889CC}" type="presParOf" srcId="{81F67568-00B1-4264-89C5-5A8A5BC6EB94}" destId="{56331CC2-5646-47EB-97F1-8F0F9199E010}" srcOrd="2" destOrd="0" presId="urn:microsoft.com/office/officeart/2005/8/layout/orgChart1"/>
    <dgm:cxn modelId="{2EFE6468-25C6-4390-A542-E77BAFD9E497}" type="presParOf" srcId="{37C2D883-C7C4-450B-9AB5-CA4D2DBA313E}" destId="{8C1B6EFA-04F8-445A-BFB8-1E4C5B09B1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EF2-32D1-42B6-8542-7CE55D45F5E5}">
      <dsp:nvSpPr>
        <dsp:cNvPr id="0" name=""/>
        <dsp:cNvSpPr/>
      </dsp:nvSpPr>
      <dsp:spPr>
        <a:xfrm>
          <a:off x="5539612" y="2263678"/>
          <a:ext cx="4601628" cy="817958"/>
        </a:xfrm>
        <a:custGeom>
          <a:avLst/>
          <a:gdLst/>
          <a:ahLst/>
          <a:cxnLst/>
          <a:rect l="0" t="0" r="0" b="0"/>
          <a:pathLst>
            <a:path>
              <a:moveTo>
                <a:pt x="0" y="0"/>
              </a:moveTo>
              <a:lnTo>
                <a:pt x="0" y="408979"/>
              </a:lnTo>
              <a:lnTo>
                <a:pt x="4601628" y="408979"/>
              </a:lnTo>
              <a:lnTo>
                <a:pt x="4601628" y="817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3F613-8BE3-4354-88B6-D92D55FA2D5D}">
      <dsp:nvSpPr>
        <dsp:cNvPr id="0" name=""/>
        <dsp:cNvSpPr/>
      </dsp:nvSpPr>
      <dsp:spPr>
        <a:xfrm>
          <a:off x="5539612" y="2263678"/>
          <a:ext cx="1777929" cy="817958"/>
        </a:xfrm>
        <a:custGeom>
          <a:avLst/>
          <a:gdLst/>
          <a:ahLst/>
          <a:cxnLst/>
          <a:rect l="0" t="0" r="0" b="0"/>
          <a:pathLst>
            <a:path>
              <a:moveTo>
                <a:pt x="0" y="0"/>
              </a:moveTo>
              <a:lnTo>
                <a:pt x="0" y="408979"/>
              </a:lnTo>
              <a:lnTo>
                <a:pt x="1777929" y="408979"/>
              </a:lnTo>
              <a:lnTo>
                <a:pt x="1777929" y="817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06867-56BC-43AB-97CD-E98A18FF7B30}">
      <dsp:nvSpPr>
        <dsp:cNvPr id="0" name=""/>
        <dsp:cNvSpPr/>
      </dsp:nvSpPr>
      <dsp:spPr>
        <a:xfrm>
          <a:off x="4037353" y="2263678"/>
          <a:ext cx="1502258" cy="817958"/>
        </a:xfrm>
        <a:custGeom>
          <a:avLst/>
          <a:gdLst/>
          <a:ahLst/>
          <a:cxnLst/>
          <a:rect l="0" t="0" r="0" b="0"/>
          <a:pathLst>
            <a:path>
              <a:moveTo>
                <a:pt x="1502258" y="0"/>
              </a:moveTo>
              <a:lnTo>
                <a:pt x="1502258" y="408979"/>
              </a:lnTo>
              <a:lnTo>
                <a:pt x="0" y="408979"/>
              </a:lnTo>
              <a:lnTo>
                <a:pt x="0" y="817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FFABE0-6EC5-4946-B623-5FB59BB7F831}">
      <dsp:nvSpPr>
        <dsp:cNvPr id="0" name=""/>
        <dsp:cNvSpPr/>
      </dsp:nvSpPr>
      <dsp:spPr>
        <a:xfrm>
          <a:off x="912460" y="2263678"/>
          <a:ext cx="4627151" cy="817958"/>
        </a:xfrm>
        <a:custGeom>
          <a:avLst/>
          <a:gdLst/>
          <a:ahLst/>
          <a:cxnLst/>
          <a:rect l="0" t="0" r="0" b="0"/>
          <a:pathLst>
            <a:path>
              <a:moveTo>
                <a:pt x="4627151" y="0"/>
              </a:moveTo>
              <a:lnTo>
                <a:pt x="4627151" y="408979"/>
              </a:lnTo>
              <a:lnTo>
                <a:pt x="0" y="408979"/>
              </a:lnTo>
              <a:lnTo>
                <a:pt x="0" y="817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455FB-D445-4921-AC91-1DA503931846}">
      <dsp:nvSpPr>
        <dsp:cNvPr id="0" name=""/>
        <dsp:cNvSpPr/>
      </dsp:nvSpPr>
      <dsp:spPr>
        <a:xfrm>
          <a:off x="3926929" y="1491214"/>
          <a:ext cx="3225365" cy="772464"/>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Broking Platform Overview</a:t>
          </a:r>
          <a:endParaRPr lang="en-US" sz="1500" kern="1200" dirty="0">
            <a:latin typeface="Arial" panose="020B0604020202020204" pitchFamily="34" charset="0"/>
            <a:cs typeface="Arial" panose="020B0604020202020204" pitchFamily="34" charset="0"/>
          </a:endParaRPr>
        </a:p>
      </dsp:txBody>
      <dsp:txXfrm>
        <a:off x="3926929" y="1491214"/>
        <a:ext cx="3225365" cy="772464"/>
      </dsp:txXfrm>
    </dsp:sp>
    <dsp:sp modelId="{DB30589E-B77B-4E22-91C2-399C05390C82}">
      <dsp:nvSpPr>
        <dsp:cNvPr id="0" name=""/>
        <dsp:cNvSpPr/>
      </dsp:nvSpPr>
      <dsp:spPr>
        <a:xfrm>
          <a:off x="5520" y="3081637"/>
          <a:ext cx="1813881" cy="875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Dedicated Dealing RM</a:t>
          </a:r>
          <a:endParaRPr lang="en-US" sz="1500" kern="1200" dirty="0">
            <a:latin typeface="Arial" panose="020B0604020202020204" pitchFamily="34" charset="0"/>
            <a:cs typeface="Arial" panose="020B0604020202020204" pitchFamily="34" charset="0"/>
          </a:endParaRPr>
        </a:p>
      </dsp:txBody>
      <dsp:txXfrm>
        <a:off x="5520" y="3081637"/>
        <a:ext cx="1813881" cy="875605"/>
      </dsp:txXfrm>
    </dsp:sp>
    <dsp:sp modelId="{2F2A00D2-0E36-4792-9496-EB8CADE65350}">
      <dsp:nvSpPr>
        <dsp:cNvPr id="0" name=""/>
        <dsp:cNvSpPr/>
      </dsp:nvSpPr>
      <dsp:spPr>
        <a:xfrm>
          <a:off x="2637359" y="3081637"/>
          <a:ext cx="2799988" cy="864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Trading exe based Odin Diet</a:t>
          </a:r>
          <a:endParaRPr lang="en-US" sz="1500" kern="1200" dirty="0">
            <a:latin typeface="Arial" panose="020B0604020202020204" pitchFamily="34" charset="0"/>
            <a:cs typeface="Arial" panose="020B0604020202020204" pitchFamily="34" charset="0"/>
          </a:endParaRPr>
        </a:p>
      </dsp:txBody>
      <dsp:txXfrm>
        <a:off x="2637359" y="3081637"/>
        <a:ext cx="2799988" cy="864757"/>
      </dsp:txXfrm>
    </dsp:sp>
    <dsp:sp modelId="{CB293E96-3E04-45EC-8B5D-41E7EC5D6C33}">
      <dsp:nvSpPr>
        <dsp:cNvPr id="0" name=""/>
        <dsp:cNvSpPr/>
      </dsp:nvSpPr>
      <dsp:spPr>
        <a:xfrm>
          <a:off x="6255306" y="3081637"/>
          <a:ext cx="2124471" cy="7990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Web platform Centrum </a:t>
          </a:r>
          <a:r>
            <a:rPr lang="en-US" sz="1500" kern="1200" dirty="0" err="1" smtClean="0">
              <a:latin typeface="Arial" panose="020B0604020202020204" pitchFamily="34" charset="0"/>
              <a:cs typeface="Arial" panose="020B0604020202020204" pitchFamily="34" charset="0"/>
            </a:rPr>
            <a:t>Galaxcy</a:t>
          </a:r>
          <a:endParaRPr lang="en-US" sz="1500" kern="1200" dirty="0">
            <a:latin typeface="Arial" panose="020B0604020202020204" pitchFamily="34" charset="0"/>
            <a:cs typeface="Arial" panose="020B0604020202020204" pitchFamily="34" charset="0"/>
          </a:endParaRPr>
        </a:p>
      </dsp:txBody>
      <dsp:txXfrm>
        <a:off x="6255306" y="3081637"/>
        <a:ext cx="2124471" cy="799047"/>
      </dsp:txXfrm>
    </dsp:sp>
    <dsp:sp modelId="{3BDD5DA5-232B-4AEE-A761-6D0C98A9CB99}">
      <dsp:nvSpPr>
        <dsp:cNvPr id="0" name=""/>
        <dsp:cNvSpPr/>
      </dsp:nvSpPr>
      <dsp:spPr>
        <a:xfrm>
          <a:off x="9203256" y="3081637"/>
          <a:ext cx="1875968" cy="624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Centrum </a:t>
          </a:r>
          <a:r>
            <a:rPr lang="en-US" sz="1500" kern="1200" dirty="0" err="1" smtClean="0">
              <a:latin typeface="Arial" panose="020B0604020202020204" pitchFamily="34" charset="0"/>
              <a:cs typeface="Arial" panose="020B0604020202020204" pitchFamily="34" charset="0"/>
            </a:rPr>
            <a:t>GalaxC</a:t>
          </a:r>
          <a:r>
            <a:rPr lang="en-US" sz="1500" kern="1200" dirty="0" smtClean="0">
              <a:latin typeface="Arial" panose="020B0604020202020204" pitchFamily="34" charset="0"/>
              <a:cs typeface="Arial" panose="020B0604020202020204" pitchFamily="34" charset="0"/>
            </a:rPr>
            <a:t> Trade Mobile App </a:t>
          </a:r>
        </a:p>
      </dsp:txBody>
      <dsp:txXfrm>
        <a:off x="9203256" y="3081637"/>
        <a:ext cx="1875968" cy="624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EF2-32D1-42B6-8542-7CE55D45F5E5}">
      <dsp:nvSpPr>
        <dsp:cNvPr id="0" name=""/>
        <dsp:cNvSpPr/>
      </dsp:nvSpPr>
      <dsp:spPr>
        <a:xfrm>
          <a:off x="5532685" y="2187775"/>
          <a:ext cx="4603929" cy="792824"/>
        </a:xfrm>
        <a:custGeom>
          <a:avLst/>
          <a:gdLst/>
          <a:ahLst/>
          <a:cxnLst/>
          <a:rect l="0" t="0" r="0" b="0"/>
          <a:pathLst>
            <a:path>
              <a:moveTo>
                <a:pt x="0" y="0"/>
              </a:moveTo>
              <a:lnTo>
                <a:pt x="0" y="396412"/>
              </a:lnTo>
              <a:lnTo>
                <a:pt x="4603929" y="396412"/>
              </a:lnTo>
              <a:lnTo>
                <a:pt x="4603929" y="79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3F613-8BE3-4354-88B6-D92D55FA2D5D}">
      <dsp:nvSpPr>
        <dsp:cNvPr id="0" name=""/>
        <dsp:cNvSpPr/>
      </dsp:nvSpPr>
      <dsp:spPr>
        <a:xfrm>
          <a:off x="5532685" y="2187775"/>
          <a:ext cx="1335720" cy="792824"/>
        </a:xfrm>
        <a:custGeom>
          <a:avLst/>
          <a:gdLst/>
          <a:ahLst/>
          <a:cxnLst/>
          <a:rect l="0" t="0" r="0" b="0"/>
          <a:pathLst>
            <a:path>
              <a:moveTo>
                <a:pt x="0" y="0"/>
              </a:moveTo>
              <a:lnTo>
                <a:pt x="0" y="396412"/>
              </a:lnTo>
              <a:lnTo>
                <a:pt x="1335720" y="396412"/>
              </a:lnTo>
              <a:lnTo>
                <a:pt x="1335720" y="79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06867-56BC-43AB-97CD-E98A18FF7B30}">
      <dsp:nvSpPr>
        <dsp:cNvPr id="0" name=""/>
        <dsp:cNvSpPr/>
      </dsp:nvSpPr>
      <dsp:spPr>
        <a:xfrm>
          <a:off x="3557533" y="2187775"/>
          <a:ext cx="1975152" cy="792824"/>
        </a:xfrm>
        <a:custGeom>
          <a:avLst/>
          <a:gdLst/>
          <a:ahLst/>
          <a:cxnLst/>
          <a:rect l="0" t="0" r="0" b="0"/>
          <a:pathLst>
            <a:path>
              <a:moveTo>
                <a:pt x="1975152" y="0"/>
              </a:moveTo>
              <a:lnTo>
                <a:pt x="1975152" y="396412"/>
              </a:lnTo>
              <a:lnTo>
                <a:pt x="0" y="396412"/>
              </a:lnTo>
              <a:lnTo>
                <a:pt x="0" y="79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FFABE0-6EC5-4946-B623-5FB59BB7F831}">
      <dsp:nvSpPr>
        <dsp:cNvPr id="0" name=""/>
        <dsp:cNvSpPr/>
      </dsp:nvSpPr>
      <dsp:spPr>
        <a:xfrm>
          <a:off x="896643" y="2187775"/>
          <a:ext cx="4636042" cy="792824"/>
        </a:xfrm>
        <a:custGeom>
          <a:avLst/>
          <a:gdLst/>
          <a:ahLst/>
          <a:cxnLst/>
          <a:rect l="0" t="0" r="0" b="0"/>
          <a:pathLst>
            <a:path>
              <a:moveTo>
                <a:pt x="4636042" y="0"/>
              </a:moveTo>
              <a:lnTo>
                <a:pt x="4636042" y="396412"/>
              </a:lnTo>
              <a:lnTo>
                <a:pt x="0" y="396412"/>
              </a:lnTo>
              <a:lnTo>
                <a:pt x="0" y="79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455FB-D445-4921-AC91-1DA503931846}">
      <dsp:nvSpPr>
        <dsp:cNvPr id="0" name=""/>
        <dsp:cNvSpPr/>
      </dsp:nvSpPr>
      <dsp:spPr>
        <a:xfrm>
          <a:off x="3611633" y="1439047"/>
          <a:ext cx="3842104" cy="748728"/>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Platform for dissemination of the Technical research ideas</a:t>
          </a:r>
          <a:endParaRPr lang="en-US" sz="2000" kern="1200" dirty="0">
            <a:latin typeface="Arial" panose="020B0604020202020204" pitchFamily="34" charset="0"/>
            <a:cs typeface="Arial" panose="020B0604020202020204" pitchFamily="34" charset="0"/>
          </a:endParaRPr>
        </a:p>
      </dsp:txBody>
      <dsp:txXfrm>
        <a:off x="3611633" y="1439047"/>
        <a:ext cx="3842104" cy="748728"/>
      </dsp:txXfrm>
    </dsp:sp>
    <dsp:sp modelId="{DB30589E-B77B-4E22-91C2-399C05390C82}">
      <dsp:nvSpPr>
        <dsp:cNvPr id="0" name=""/>
        <dsp:cNvSpPr/>
      </dsp:nvSpPr>
      <dsp:spPr>
        <a:xfrm>
          <a:off x="827" y="2980600"/>
          <a:ext cx="1791632" cy="848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Whatsapp</a:t>
          </a:r>
          <a:endParaRPr lang="en-US" sz="1600" kern="1200" dirty="0">
            <a:latin typeface="Arial" panose="020B0604020202020204" pitchFamily="34" charset="0"/>
            <a:cs typeface="Arial" panose="020B0604020202020204" pitchFamily="34" charset="0"/>
          </a:endParaRPr>
        </a:p>
      </dsp:txBody>
      <dsp:txXfrm>
        <a:off x="827" y="2980600"/>
        <a:ext cx="1791632" cy="848699"/>
      </dsp:txXfrm>
    </dsp:sp>
    <dsp:sp modelId="{2F2A00D2-0E36-4792-9496-EB8CADE65350}">
      <dsp:nvSpPr>
        <dsp:cNvPr id="0" name=""/>
        <dsp:cNvSpPr/>
      </dsp:nvSpPr>
      <dsp:spPr>
        <a:xfrm>
          <a:off x="2585284" y="2980600"/>
          <a:ext cx="1944497" cy="8381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Telegram</a:t>
          </a:r>
          <a:endParaRPr lang="en-US" sz="1600" kern="1200" dirty="0">
            <a:latin typeface="Arial" panose="020B0604020202020204" pitchFamily="34" charset="0"/>
            <a:cs typeface="Arial" panose="020B0604020202020204" pitchFamily="34" charset="0"/>
          </a:endParaRPr>
        </a:p>
      </dsp:txBody>
      <dsp:txXfrm>
        <a:off x="2585284" y="2980600"/>
        <a:ext cx="1944497" cy="838185"/>
      </dsp:txXfrm>
    </dsp:sp>
    <dsp:sp modelId="{CB293E96-3E04-45EC-8B5D-41E7EC5D6C33}">
      <dsp:nvSpPr>
        <dsp:cNvPr id="0" name=""/>
        <dsp:cNvSpPr/>
      </dsp:nvSpPr>
      <dsp:spPr>
        <a:xfrm>
          <a:off x="5322606" y="2980600"/>
          <a:ext cx="3091601" cy="7744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Web Platform Centrum Aero</a:t>
          </a:r>
          <a:endParaRPr lang="en-US" sz="1800" kern="1200" dirty="0">
            <a:latin typeface="Arial" panose="020B0604020202020204" pitchFamily="34" charset="0"/>
            <a:cs typeface="Arial" panose="020B0604020202020204" pitchFamily="34" charset="0"/>
          </a:endParaRPr>
        </a:p>
      </dsp:txBody>
      <dsp:txXfrm>
        <a:off x="5322606" y="2980600"/>
        <a:ext cx="3091601" cy="774495"/>
      </dsp:txXfrm>
    </dsp:sp>
    <dsp:sp modelId="{3BDD5DA5-232B-4AEE-A761-6D0C98A9CB99}">
      <dsp:nvSpPr>
        <dsp:cNvPr id="0" name=""/>
        <dsp:cNvSpPr/>
      </dsp:nvSpPr>
      <dsp:spPr>
        <a:xfrm>
          <a:off x="9207859" y="2980600"/>
          <a:ext cx="1857512" cy="605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Centrum </a:t>
          </a:r>
          <a:r>
            <a:rPr lang="en-US" sz="1600" kern="1200" dirty="0" err="1" smtClean="0">
              <a:latin typeface="Arial" panose="020B0604020202020204" pitchFamily="34" charset="0"/>
              <a:cs typeface="Arial" panose="020B0604020202020204" pitchFamily="34" charset="0"/>
            </a:rPr>
            <a:t>GalaxC</a:t>
          </a:r>
          <a:r>
            <a:rPr lang="en-US" sz="1600" kern="1200" dirty="0" smtClean="0">
              <a:latin typeface="Arial" panose="020B0604020202020204" pitchFamily="34" charset="0"/>
              <a:cs typeface="Arial" panose="020B0604020202020204" pitchFamily="34" charset="0"/>
            </a:rPr>
            <a:t> Invest Mobile App </a:t>
          </a:r>
        </a:p>
      </dsp:txBody>
      <dsp:txXfrm>
        <a:off x="9207859" y="2980600"/>
        <a:ext cx="1857512" cy="605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24622-B03F-4C3F-B476-16FAA24207E6}">
      <dsp:nvSpPr>
        <dsp:cNvPr id="0" name=""/>
        <dsp:cNvSpPr/>
      </dsp:nvSpPr>
      <dsp:spPr>
        <a:xfrm>
          <a:off x="4689764" y="825403"/>
          <a:ext cx="2982156" cy="268070"/>
        </a:xfrm>
        <a:custGeom>
          <a:avLst/>
          <a:gdLst/>
          <a:ahLst/>
          <a:cxnLst/>
          <a:rect l="0" t="0" r="0" b="0"/>
          <a:pathLst>
            <a:path>
              <a:moveTo>
                <a:pt x="0" y="0"/>
              </a:moveTo>
              <a:lnTo>
                <a:pt x="0" y="106373"/>
              </a:lnTo>
              <a:lnTo>
                <a:pt x="2982156" y="106373"/>
              </a:lnTo>
              <a:lnTo>
                <a:pt x="2982156" y="2680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A4AB81-E2F8-40C3-9A60-962878A262EB}">
      <dsp:nvSpPr>
        <dsp:cNvPr id="0" name=""/>
        <dsp:cNvSpPr/>
      </dsp:nvSpPr>
      <dsp:spPr>
        <a:xfrm>
          <a:off x="1695511" y="825403"/>
          <a:ext cx="2994252" cy="268070"/>
        </a:xfrm>
        <a:custGeom>
          <a:avLst/>
          <a:gdLst/>
          <a:ahLst/>
          <a:cxnLst/>
          <a:rect l="0" t="0" r="0" b="0"/>
          <a:pathLst>
            <a:path>
              <a:moveTo>
                <a:pt x="2994252" y="0"/>
              </a:moveTo>
              <a:lnTo>
                <a:pt x="2994252" y="106373"/>
              </a:lnTo>
              <a:lnTo>
                <a:pt x="0" y="106373"/>
              </a:lnTo>
              <a:lnTo>
                <a:pt x="0" y="2680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5AC5E-3FC5-4ED6-B7B2-B0584CA86EB5}">
      <dsp:nvSpPr>
        <dsp:cNvPr id="0" name=""/>
        <dsp:cNvSpPr/>
      </dsp:nvSpPr>
      <dsp:spPr>
        <a:xfrm>
          <a:off x="1968145" y="55416"/>
          <a:ext cx="5443237" cy="76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ea typeface="Cambria" panose="02040503050406030204" pitchFamily="18" charset="0"/>
              <a:cs typeface="Arial" panose="020B0604020202020204" pitchFamily="34" charset="0"/>
            </a:rPr>
            <a:t>Margin requirements for Covered Call Strategy </a:t>
          </a:r>
          <a:endParaRPr lang="en-US" sz="2400" kern="1200" dirty="0">
            <a:latin typeface="Arial" panose="020B0604020202020204" pitchFamily="34" charset="0"/>
            <a:cs typeface="Arial" panose="020B0604020202020204" pitchFamily="34" charset="0"/>
          </a:endParaRPr>
        </a:p>
      </dsp:txBody>
      <dsp:txXfrm>
        <a:off x="1968145" y="55416"/>
        <a:ext cx="5443237" cy="769986"/>
      </dsp:txXfrm>
    </dsp:sp>
    <dsp:sp modelId="{FFA29299-19CD-42E3-9996-B89567FB83A7}">
      <dsp:nvSpPr>
        <dsp:cNvPr id="0" name=""/>
        <dsp:cNvSpPr/>
      </dsp:nvSpPr>
      <dsp:spPr>
        <a:xfrm>
          <a:off x="0" y="1093474"/>
          <a:ext cx="3391022" cy="76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Part 1 ( 50% )</a:t>
          </a:r>
          <a:endParaRPr lang="en-US" sz="2400" kern="1200" dirty="0">
            <a:latin typeface="Arial" panose="020B0604020202020204" pitchFamily="34" charset="0"/>
            <a:cs typeface="Arial" panose="020B0604020202020204" pitchFamily="34" charset="0"/>
          </a:endParaRPr>
        </a:p>
      </dsp:txBody>
      <dsp:txXfrm>
        <a:off x="0" y="1093474"/>
        <a:ext cx="3391022" cy="769986"/>
      </dsp:txXfrm>
    </dsp:sp>
    <dsp:sp modelId="{1411F25A-B6D3-4675-9D83-9FEF1BAE4200}">
      <dsp:nvSpPr>
        <dsp:cNvPr id="0" name=""/>
        <dsp:cNvSpPr/>
      </dsp:nvSpPr>
      <dsp:spPr>
        <a:xfrm>
          <a:off x="5964312" y="1093474"/>
          <a:ext cx="3415215" cy="769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Part 2 ( 50% ) </a:t>
          </a:r>
          <a:endParaRPr lang="en-US" sz="2400" kern="1200" dirty="0">
            <a:latin typeface="Arial" panose="020B0604020202020204" pitchFamily="34" charset="0"/>
            <a:cs typeface="Arial" panose="020B0604020202020204" pitchFamily="34" charset="0"/>
          </a:endParaRPr>
        </a:p>
      </dsp:txBody>
      <dsp:txXfrm>
        <a:off x="5964312" y="1093474"/>
        <a:ext cx="3415215" cy="7699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7860A-36C5-497F-8EC3-B0329B176D3E}" type="datetimeFigureOut">
              <a:rPr lang="en-IN" smtClean="0"/>
              <a:t>05-02-2026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34E36-5FA3-487B-83E9-A7CEF684FF3E}" type="slidenum">
              <a:rPr lang="en-IN" smtClean="0"/>
              <a:t>‹#›</a:t>
            </a:fld>
            <a:endParaRPr lang="en-IN"/>
          </a:p>
        </p:txBody>
      </p:sp>
    </p:spTree>
    <p:extLst>
      <p:ext uri="{BB962C8B-B14F-4D97-AF65-F5344CB8AC3E}">
        <p14:creationId xmlns:p14="http://schemas.microsoft.com/office/powerpoint/2010/main" val="51187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994265-AC19-448C-A013-E1F86D09D999}" type="slidenum">
              <a:rPr lang="en-IN" smtClean="0"/>
              <a:t>23</a:t>
            </a:fld>
            <a:endParaRPr lang="en-IN"/>
          </a:p>
        </p:txBody>
      </p:sp>
    </p:spTree>
    <p:extLst>
      <p:ext uri="{BB962C8B-B14F-4D97-AF65-F5344CB8AC3E}">
        <p14:creationId xmlns:p14="http://schemas.microsoft.com/office/powerpoint/2010/main" val="300904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363B496-2411-487C-8AA8-490A5942B48F}" type="datetimeFigureOut">
              <a:rPr lang="en-IN" smtClean="0"/>
              <a:t>05-02-2026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191983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363B496-2411-487C-8AA8-490A5942B48F}" type="datetimeFigureOut">
              <a:rPr lang="en-IN" smtClean="0"/>
              <a:t>05-02-2026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48343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363B496-2411-487C-8AA8-490A5942B48F}" type="datetimeFigureOut">
              <a:rPr lang="en-IN" smtClean="0"/>
              <a:t>05-02-2026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331396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363B496-2411-487C-8AA8-490A5942B48F}" type="datetimeFigureOut">
              <a:rPr lang="en-IN" smtClean="0"/>
              <a:t>05-02-2026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411113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63B496-2411-487C-8AA8-490A5942B48F}" type="datetimeFigureOut">
              <a:rPr lang="en-IN" smtClean="0"/>
              <a:t>05-02-2026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384712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363B496-2411-487C-8AA8-490A5942B48F}" type="datetimeFigureOut">
              <a:rPr lang="en-IN" smtClean="0"/>
              <a:t>05-02-2026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320703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363B496-2411-487C-8AA8-490A5942B48F}" type="datetimeFigureOut">
              <a:rPr lang="en-IN" smtClean="0"/>
              <a:t>05-02-2026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158276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363B496-2411-487C-8AA8-490A5942B48F}" type="datetimeFigureOut">
              <a:rPr lang="en-IN" smtClean="0"/>
              <a:t>05-02-2026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149411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3B496-2411-487C-8AA8-490A5942B48F}" type="datetimeFigureOut">
              <a:rPr lang="en-IN" smtClean="0"/>
              <a:t>05-02-2026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213825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3B496-2411-487C-8AA8-490A5942B48F}" type="datetimeFigureOut">
              <a:rPr lang="en-IN" smtClean="0"/>
              <a:t>05-02-2026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270680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3B496-2411-487C-8AA8-490A5942B48F}" type="datetimeFigureOut">
              <a:rPr lang="en-IN" smtClean="0"/>
              <a:t>05-02-2026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8AE2C-12C4-4AD1-A8F6-55F771B9DF35}" type="slidenum">
              <a:rPr lang="en-IN" smtClean="0"/>
              <a:t>‹#›</a:t>
            </a:fld>
            <a:endParaRPr lang="en-IN"/>
          </a:p>
        </p:txBody>
      </p:sp>
    </p:spTree>
    <p:extLst>
      <p:ext uri="{BB962C8B-B14F-4D97-AF65-F5344CB8AC3E}">
        <p14:creationId xmlns:p14="http://schemas.microsoft.com/office/powerpoint/2010/main" val="38145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3B496-2411-487C-8AA8-490A5942B48F}" type="datetimeFigureOut">
              <a:rPr lang="en-IN" smtClean="0"/>
              <a:t>05-02-2026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8AE2C-12C4-4AD1-A8F6-55F771B9DF35}" type="slidenum">
              <a:rPr lang="en-IN" smtClean="0"/>
              <a:t>‹#›</a:t>
            </a:fld>
            <a:endParaRPr lang="en-IN"/>
          </a:p>
        </p:txBody>
      </p:sp>
    </p:spTree>
    <p:extLst>
      <p:ext uri="{BB962C8B-B14F-4D97-AF65-F5344CB8AC3E}">
        <p14:creationId xmlns:p14="http://schemas.microsoft.com/office/powerpoint/2010/main" val="357095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5.jpeg"/><Relationship Id="rId7" Type="http://schemas.openxmlformats.org/officeDocument/2006/relationships/diagramQuickStyle" Target="../diagrams/quickStyle2.xml"/><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8.png"/><Relationship Id="rId5" Type="http://schemas.openxmlformats.org/officeDocument/2006/relationships/diagramData" Target="../diagrams/data2.xml"/><Relationship Id="rId10" Type="http://schemas.openxmlformats.org/officeDocument/2006/relationships/image" Target="../media/image27.jpg"/><Relationship Id="rId4" Type="http://schemas.openxmlformats.org/officeDocument/2006/relationships/image" Target="../media/image26.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mailto:ig@centrum.co.in" TargetMode="External"/><Relationship Id="rId2" Type="http://schemas.openxmlformats.org/officeDocument/2006/relationships/hyperlink" Target="http://www.centrumgalaxc.com/" TargetMode="External"/><Relationship Id="rId1" Type="http://schemas.openxmlformats.org/officeDocument/2006/relationships/slideLayout" Target="../slideLayouts/slideLayout7.xml"/><Relationship Id="rId6" Type="http://schemas.openxmlformats.org/officeDocument/2006/relationships/hyperlink" Target="mailto:info@centrum.co.in" TargetMode="External"/><Relationship Id="rId5" Type="http://schemas.openxmlformats.org/officeDocument/2006/relationships/image" Target="../media/image3.png"/><Relationship Id="rId4" Type="http://schemas.openxmlformats.org/officeDocument/2006/relationships/hyperlink" Target="mailto:finversecomp@centrum.co.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F50CA9-CEB2-79AF-BA71-90B737BB3AD7}"/>
              </a:ext>
            </a:extLst>
          </p:cNvPr>
          <p:cNvSpPr/>
          <p:nvPr/>
        </p:nvSpPr>
        <p:spPr>
          <a:xfrm>
            <a:off x="1664275" y="1346184"/>
            <a:ext cx="7130936" cy="2862322"/>
          </a:xfrm>
          <a:prstGeom prst="rect">
            <a:avLst/>
          </a:prstGeom>
          <a:noFill/>
        </p:spPr>
        <p:txBody>
          <a:bodyPr wrap="square" lIns="91440" tIns="45720" rIns="91440" bIns="45720">
            <a:spAutoFit/>
          </a:bodyPr>
          <a:lstStyle/>
          <a:p>
            <a:r>
              <a:rPr lang="en-IN" sz="9000"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rPr>
              <a:t>Broking </a:t>
            </a:r>
            <a:r>
              <a:rPr lang="en-IN" sz="9000" dirty="0" smtClean="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rPr>
              <a:t>Offering</a:t>
            </a:r>
            <a:endParaRPr lang="en-IN" sz="9000"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22C3C891-56EA-CAB9-F253-8DB3E694CF1D}"/>
              </a:ext>
            </a:extLst>
          </p:cNvPr>
          <p:cNvPicPr>
            <a:picLocks noChangeAspect="1"/>
          </p:cNvPicPr>
          <p:nvPr/>
        </p:nvPicPr>
        <p:blipFill>
          <a:blip r:embed="rId2"/>
          <a:stretch>
            <a:fillRect/>
          </a:stretch>
        </p:blipFill>
        <p:spPr>
          <a:xfrm>
            <a:off x="7823883" y="3172383"/>
            <a:ext cx="2880000" cy="2880000"/>
          </a:xfrm>
          <a:prstGeom prst="rect">
            <a:avLst/>
          </a:prstGeom>
        </p:spPr>
      </p:pic>
      <p:grpSp>
        <p:nvGrpSpPr>
          <p:cNvPr id="6" name="object 2"/>
          <p:cNvGrpSpPr/>
          <p:nvPr/>
        </p:nvGrpSpPr>
        <p:grpSpPr>
          <a:xfrm>
            <a:off x="0" y="50"/>
            <a:ext cx="12192000" cy="868680"/>
            <a:chOff x="0" y="50"/>
            <a:chExt cx="12192000" cy="868680"/>
          </a:xfrm>
        </p:grpSpPr>
        <p:pic>
          <p:nvPicPr>
            <p:cNvPr id="7" name="object 3"/>
            <p:cNvPicPr/>
            <p:nvPr/>
          </p:nvPicPr>
          <p:blipFill>
            <a:blip r:embed="rId3" cstate="print"/>
            <a:stretch>
              <a:fillRect/>
            </a:stretch>
          </p:blipFill>
          <p:spPr>
            <a:xfrm>
              <a:off x="295656" y="1523"/>
              <a:ext cx="11896344" cy="793154"/>
            </a:xfrm>
            <a:prstGeom prst="rect">
              <a:avLst/>
            </a:prstGeom>
          </p:spPr>
        </p:pic>
        <p:sp>
          <p:nvSpPr>
            <p:cNvPr id="8"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 name="TextBox 1"/>
          <p:cNvSpPr txBox="1"/>
          <p:nvPr/>
        </p:nvSpPr>
        <p:spPr>
          <a:xfrm>
            <a:off x="110836" y="6276109"/>
            <a:ext cx="3249608"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For internal circulation only</a:t>
            </a:r>
            <a:endParaRPr lang="en-US" sz="2000" dirty="0">
              <a:latin typeface="Arial" panose="020B0604020202020204" pitchFamily="34" charset="0"/>
              <a:cs typeface="Arial" panose="020B0604020202020204" pitchFamily="34" charset="0"/>
            </a:endParaRP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3442133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2"/>
          <p:cNvGrpSpPr/>
          <p:nvPr/>
        </p:nvGrpSpPr>
        <p:grpSpPr>
          <a:xfrm>
            <a:off x="0" y="50"/>
            <a:ext cx="12192000" cy="868680"/>
            <a:chOff x="0" y="50"/>
            <a:chExt cx="12192000" cy="868680"/>
          </a:xfrm>
        </p:grpSpPr>
        <p:pic>
          <p:nvPicPr>
            <p:cNvPr id="13" name="object 3"/>
            <p:cNvPicPr/>
            <p:nvPr/>
          </p:nvPicPr>
          <p:blipFill>
            <a:blip r:embed="rId2" cstate="print"/>
            <a:stretch>
              <a:fillRect/>
            </a:stretch>
          </p:blipFill>
          <p:spPr>
            <a:xfrm>
              <a:off x="295656" y="1523"/>
              <a:ext cx="11896344" cy="793154"/>
            </a:xfrm>
            <a:prstGeom prst="rect">
              <a:avLst/>
            </a:prstGeom>
          </p:spPr>
        </p:pic>
        <p:sp>
          <p:nvSpPr>
            <p:cNvPr id="14"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5253" y="2951089"/>
            <a:ext cx="1175495" cy="241794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9068"/>
          <a:stretch/>
        </p:blipFill>
        <p:spPr>
          <a:xfrm>
            <a:off x="5977370" y="3132862"/>
            <a:ext cx="3787438" cy="2054407"/>
          </a:xfrm>
          <a:prstGeom prst="rect">
            <a:avLst/>
          </a:prstGeom>
        </p:spPr>
      </p:pic>
      <p:graphicFrame>
        <p:nvGraphicFramePr>
          <p:cNvPr id="16" name="Diagram 15"/>
          <p:cNvGraphicFramePr/>
          <p:nvPr>
            <p:extLst/>
          </p:nvPr>
        </p:nvGraphicFramePr>
        <p:xfrm>
          <a:off x="766411" y="-987293"/>
          <a:ext cx="11065372" cy="52683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270" y="3380007"/>
            <a:ext cx="2178075" cy="1330344"/>
          </a:xfrm>
          <a:prstGeom prst="rect">
            <a:avLst/>
          </a:prstGeom>
        </p:spPr>
      </p:pic>
      <p:sp>
        <p:nvSpPr>
          <p:cNvPr id="2" name="TextBox 1"/>
          <p:cNvSpPr txBox="1"/>
          <p:nvPr/>
        </p:nvSpPr>
        <p:spPr>
          <a:xfrm>
            <a:off x="143927" y="5380815"/>
            <a:ext cx="2746112" cy="646331"/>
          </a:xfrm>
          <a:prstGeom prst="rect">
            <a:avLst/>
          </a:prstGeom>
          <a:noFill/>
        </p:spPr>
        <p:txBody>
          <a:bodyPr wrap="square" rtlCol="0">
            <a:spAutoFit/>
          </a:bodyPr>
          <a:lstStyle/>
          <a:p>
            <a:r>
              <a:rPr lang="en-US" dirty="0" smtClean="0"/>
              <a:t>‘Centrum Ideas New’ group- only for employees</a:t>
            </a:r>
            <a:endParaRPr lang="en-US" dirty="0"/>
          </a:p>
        </p:txBody>
      </p:sp>
      <p:sp>
        <p:nvSpPr>
          <p:cNvPr id="9" name="TextBox 8"/>
          <p:cNvSpPr txBox="1"/>
          <p:nvPr/>
        </p:nvSpPr>
        <p:spPr>
          <a:xfrm>
            <a:off x="2984078" y="5660302"/>
            <a:ext cx="2746112" cy="369332"/>
          </a:xfrm>
          <a:prstGeom prst="rect">
            <a:avLst/>
          </a:prstGeom>
          <a:noFill/>
        </p:spPr>
        <p:txBody>
          <a:bodyPr wrap="square" rtlCol="0">
            <a:spAutoFit/>
          </a:bodyPr>
          <a:lstStyle/>
          <a:p>
            <a:r>
              <a:rPr lang="en-US" dirty="0" smtClean="0"/>
              <a:t>Open channel for everyone</a:t>
            </a:r>
            <a:endParaRPr lang="en-US" dirty="0"/>
          </a:p>
        </p:txBody>
      </p:sp>
      <p:sp>
        <p:nvSpPr>
          <p:cNvPr id="10" name="TextBox 9"/>
          <p:cNvSpPr txBox="1"/>
          <p:nvPr/>
        </p:nvSpPr>
        <p:spPr>
          <a:xfrm>
            <a:off x="6299097" y="5657814"/>
            <a:ext cx="3532657" cy="369332"/>
          </a:xfrm>
          <a:prstGeom prst="rect">
            <a:avLst/>
          </a:prstGeom>
          <a:noFill/>
        </p:spPr>
        <p:txBody>
          <a:bodyPr wrap="square" rtlCol="0">
            <a:spAutoFit/>
          </a:bodyPr>
          <a:lstStyle/>
          <a:p>
            <a:r>
              <a:rPr lang="en-US" dirty="0" smtClean="0"/>
              <a:t>Web based platform for clients</a:t>
            </a:r>
            <a:endParaRPr lang="en-US" dirty="0"/>
          </a:p>
        </p:txBody>
      </p:sp>
      <p:sp>
        <p:nvSpPr>
          <p:cNvPr id="11" name="TextBox 10"/>
          <p:cNvSpPr txBox="1"/>
          <p:nvPr/>
        </p:nvSpPr>
        <p:spPr>
          <a:xfrm>
            <a:off x="9835273" y="5657814"/>
            <a:ext cx="2746112" cy="369332"/>
          </a:xfrm>
          <a:prstGeom prst="rect">
            <a:avLst/>
          </a:prstGeom>
          <a:noFill/>
        </p:spPr>
        <p:txBody>
          <a:bodyPr wrap="square" rtlCol="0">
            <a:spAutoFit/>
          </a:bodyPr>
          <a:lstStyle/>
          <a:p>
            <a:r>
              <a:rPr lang="en-US" dirty="0" smtClean="0"/>
              <a:t>Mobile App For clients</a:t>
            </a:r>
            <a:endParaRPr lang="en-US" dirty="0"/>
          </a:p>
        </p:txBody>
      </p:sp>
      <p:pic>
        <p:nvPicPr>
          <p:cNvPr id="4" name="Picture 3"/>
          <p:cNvPicPr>
            <a:picLocks noChangeAspect="1"/>
          </p:cNvPicPr>
          <p:nvPr/>
        </p:nvPicPr>
        <p:blipFill>
          <a:blip r:embed="rId11"/>
          <a:stretch>
            <a:fillRect/>
          </a:stretch>
        </p:blipFill>
        <p:spPr>
          <a:xfrm>
            <a:off x="2857064" y="3615404"/>
            <a:ext cx="2948443" cy="915034"/>
          </a:xfrm>
          <a:prstGeom prst="rect">
            <a:avLst/>
          </a:prstGeom>
        </p:spPr>
      </p:pic>
      <p:pic>
        <p:nvPicPr>
          <p:cNvPr id="17"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74702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p:cNvGrpSpPr/>
          <p:nvPr/>
        </p:nvGrpSpPr>
        <p:grpSpPr>
          <a:xfrm>
            <a:off x="0" y="50"/>
            <a:ext cx="12192000" cy="868680"/>
            <a:chOff x="0" y="50"/>
            <a:chExt cx="12192000" cy="868680"/>
          </a:xfrm>
        </p:grpSpPr>
        <p:pic>
          <p:nvPicPr>
            <p:cNvPr id="12" name="object 3"/>
            <p:cNvPicPr/>
            <p:nvPr/>
          </p:nvPicPr>
          <p:blipFill>
            <a:blip r:embed="rId2" cstate="print"/>
            <a:stretch>
              <a:fillRect/>
            </a:stretch>
          </p:blipFill>
          <p:spPr>
            <a:xfrm>
              <a:off x="295656" y="1523"/>
              <a:ext cx="11896344" cy="793154"/>
            </a:xfrm>
            <a:prstGeom prst="rect">
              <a:avLst/>
            </a:prstGeom>
          </p:spPr>
        </p:pic>
        <p:sp>
          <p:nvSpPr>
            <p:cNvPr id="1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TextBox 2"/>
          <p:cNvSpPr txBox="1"/>
          <p:nvPr/>
        </p:nvSpPr>
        <p:spPr>
          <a:xfrm>
            <a:off x="3041060" y="309542"/>
            <a:ext cx="6172200" cy="400050"/>
          </a:xfrm>
          <a:prstGeom prst="rect">
            <a:avLst/>
          </a:prstGeom>
          <a:noFill/>
        </p:spPr>
        <p:txBody>
          <a:bodyPr>
            <a:spAutoFit/>
          </a:bodyPr>
          <a:lstStyle/>
          <a:p>
            <a:pPr algn="ctr">
              <a:defRPr/>
            </a:pPr>
            <a:r>
              <a:rPr lang="en-IN" sz="2000" dirty="0">
                <a:latin typeface="Arial" panose="020B0604020202020204" pitchFamily="34" charset="0"/>
                <a:cs typeface="Arial" panose="020B0604020202020204" pitchFamily="34" charset="0"/>
              </a:rPr>
              <a:t>Monthly Performance (</a:t>
            </a:r>
            <a:r>
              <a:rPr lang="en-IN" sz="2000" dirty="0" smtClean="0">
                <a:latin typeface="Arial" panose="020B0604020202020204" pitchFamily="34" charset="0"/>
                <a:cs typeface="Arial" panose="020B0604020202020204" pitchFamily="34" charset="0"/>
              </a:rPr>
              <a:t>2025-26) </a:t>
            </a:r>
            <a:endParaRPr lang="en-IN" sz="2000" dirty="0">
              <a:latin typeface="Arial" panose="020B0604020202020204" pitchFamily="34" charset="0"/>
              <a:cs typeface="Arial" panose="020B0604020202020204" pitchFamily="34" charset="0"/>
            </a:endParaRPr>
          </a:p>
        </p:txBody>
      </p:sp>
      <p:sp>
        <p:nvSpPr>
          <p:cNvPr id="15363" name="TextBox 1"/>
          <p:cNvSpPr txBox="1">
            <a:spLocks noChangeArrowheads="1"/>
          </p:cNvSpPr>
          <p:nvPr/>
        </p:nvSpPr>
        <p:spPr bwMode="auto">
          <a:xfrm>
            <a:off x="8960544" y="6636096"/>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Please refer to disclaimers at the end of this report</a:t>
            </a:r>
            <a:endParaRPr lang="en-IN" altLang="en-US" sz="900" dirty="0">
              <a:latin typeface="Arial" pitchFamily="34" charset="0"/>
              <a:cs typeface="Arial" pitchFamily="34" charset="0"/>
            </a:endParaRPr>
          </a:p>
        </p:txBody>
      </p:sp>
      <p:sp>
        <p:nvSpPr>
          <p:cNvPr id="15365" name="TextBox 9"/>
          <p:cNvSpPr txBox="1">
            <a:spLocks noChangeArrowheads="1"/>
          </p:cNvSpPr>
          <p:nvPr/>
        </p:nvSpPr>
        <p:spPr bwMode="auto">
          <a:xfrm>
            <a:off x="405116" y="4716459"/>
            <a:ext cx="880814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IN" altLang="en-US" sz="1100" b="1" dirty="0">
              <a:latin typeface="Arial" panose="020B0604020202020204" pitchFamily="34" charset="0"/>
              <a:cs typeface="Arial" panose="020B0604020202020204" pitchFamily="34" charset="0"/>
            </a:endParaRPr>
          </a:p>
          <a:p>
            <a:r>
              <a:rPr lang="en-IN" altLang="en-US" sz="1100" b="1" dirty="0">
                <a:latin typeface="Arial" panose="020B0604020202020204" pitchFamily="34" charset="0"/>
                <a:cs typeface="Arial" panose="020B0604020202020204" pitchFamily="34" charset="0"/>
              </a:rPr>
              <a:t>Notes and assumptions</a:t>
            </a:r>
          </a:p>
          <a:p>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Exposure of Rs10 lakhs per call has been considered.</a:t>
            </a:r>
          </a:p>
          <a:p>
            <a:pPr marL="171450" indent="-171450">
              <a:buFont typeface="Arial" panose="020B0604020202020204" pitchFamily="34" charset="0"/>
              <a:buChar char="•"/>
            </a:pP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10 calls were open at single point of time, Hence the average Investment has been assumed at Rs 1 cr. </a:t>
            </a: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Gross (Pre-expense and tax) returns shown</a:t>
            </a: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Past performance is not an indicator of future returns, no returns have been assured or implied in any manner.</a:t>
            </a:r>
            <a:endParaRPr lang="en-IN" altLang="en-US" sz="1100" dirty="0">
              <a:latin typeface="Arial" panose="020B0604020202020204" pitchFamily="34" charset="0"/>
              <a:cs typeface="Arial" panose="020B0604020202020204" pitchFamily="34" charset="0"/>
            </a:endParaRPr>
          </a:p>
        </p:txBody>
      </p:sp>
      <p:sp>
        <p:nvSpPr>
          <p:cNvPr id="10" name="TextBox 1"/>
          <p:cNvSpPr txBox="1">
            <a:spLocks noChangeArrowheads="1"/>
          </p:cNvSpPr>
          <p:nvPr/>
        </p:nvSpPr>
        <p:spPr bwMode="auto">
          <a:xfrm>
            <a:off x="7418099" y="4601043"/>
            <a:ext cx="40817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Absolute returns for the month shown</a:t>
            </a:r>
            <a:endParaRPr lang="en-IN" altLang="en-US" sz="900" dirty="0">
              <a:latin typeface="Arial" pitchFamily="34" charset="0"/>
              <a:cs typeface="Arial" pitchFamily="34" charset="0"/>
            </a:endParaRPr>
          </a:p>
        </p:txBody>
      </p:sp>
      <p:sp>
        <p:nvSpPr>
          <p:cNvPr id="11" name="Rectangle 10"/>
          <p:cNvSpPr/>
          <p:nvPr/>
        </p:nvSpPr>
        <p:spPr>
          <a:xfrm>
            <a:off x="2526958" y="4467927"/>
            <a:ext cx="6851084" cy="400110"/>
          </a:xfrm>
          <a:prstGeom prst="rect">
            <a:avLst/>
          </a:prstGeom>
        </p:spPr>
        <p:txBody>
          <a:bodyPr wrap="square">
            <a:spAutoFit/>
          </a:bodyPr>
          <a:lstStyle/>
          <a:p>
            <a:pPr algn="ct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Product return = 27.17% </a:t>
            </a:r>
            <a:r>
              <a:rPr lang="en-IN" altLang="en-US" sz="2000" b="1" dirty="0">
                <a:latin typeface="Cambria" panose="02040503050406030204" pitchFamily="18" charset="0"/>
                <a:ea typeface="Cambria" panose="02040503050406030204" pitchFamily="18" charset="0"/>
                <a:cs typeface="Dubai" panose="020B0503030403030204" pitchFamily="34" charset="-78"/>
              </a:rPr>
              <a:t>vs</a:t>
            </a: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 Nifty500 return = 0.67%</a:t>
            </a:r>
          </a:p>
        </p:txBody>
      </p:sp>
      <p:graphicFrame>
        <p:nvGraphicFramePr>
          <p:cNvPr id="8" name="Table 7"/>
          <p:cNvGraphicFramePr>
            <a:graphicFrameLocks noGrp="1"/>
          </p:cNvGraphicFramePr>
          <p:nvPr>
            <p:extLst>
              <p:ext uri="{D42A27DB-BD31-4B8C-83A1-F6EECF244321}">
                <p14:modId xmlns:p14="http://schemas.microsoft.com/office/powerpoint/2010/main" val="1055773718"/>
              </p:ext>
            </p:extLst>
          </p:nvPr>
        </p:nvGraphicFramePr>
        <p:xfrm>
          <a:off x="1312163" y="1149387"/>
          <a:ext cx="9863329" cy="3212361"/>
        </p:xfrm>
        <a:graphic>
          <a:graphicData uri="http://schemas.openxmlformats.org/drawingml/2006/table">
            <a:tbl>
              <a:tblPr/>
              <a:tblGrid>
                <a:gridCol w="798337">
                  <a:extLst>
                    <a:ext uri="{9D8B030D-6E8A-4147-A177-3AD203B41FA5}">
                      <a16:colId xmlns:a16="http://schemas.microsoft.com/office/drawing/2014/main" val="198138525"/>
                    </a:ext>
                  </a:extLst>
                </a:gridCol>
                <a:gridCol w="836967">
                  <a:extLst>
                    <a:ext uri="{9D8B030D-6E8A-4147-A177-3AD203B41FA5}">
                      <a16:colId xmlns:a16="http://schemas.microsoft.com/office/drawing/2014/main" val="1256588429"/>
                    </a:ext>
                  </a:extLst>
                </a:gridCol>
                <a:gridCol w="1364899">
                  <a:extLst>
                    <a:ext uri="{9D8B030D-6E8A-4147-A177-3AD203B41FA5}">
                      <a16:colId xmlns:a16="http://schemas.microsoft.com/office/drawing/2014/main" val="3408626094"/>
                    </a:ext>
                  </a:extLst>
                </a:gridCol>
                <a:gridCol w="1004360">
                  <a:extLst>
                    <a:ext uri="{9D8B030D-6E8A-4147-A177-3AD203B41FA5}">
                      <a16:colId xmlns:a16="http://schemas.microsoft.com/office/drawing/2014/main" val="1602331594"/>
                    </a:ext>
                  </a:extLst>
                </a:gridCol>
                <a:gridCol w="978606">
                  <a:extLst>
                    <a:ext uri="{9D8B030D-6E8A-4147-A177-3AD203B41FA5}">
                      <a16:colId xmlns:a16="http://schemas.microsoft.com/office/drawing/2014/main" val="3467616276"/>
                    </a:ext>
                  </a:extLst>
                </a:gridCol>
                <a:gridCol w="939979">
                  <a:extLst>
                    <a:ext uri="{9D8B030D-6E8A-4147-A177-3AD203B41FA5}">
                      <a16:colId xmlns:a16="http://schemas.microsoft.com/office/drawing/2014/main" val="3893108668"/>
                    </a:ext>
                  </a:extLst>
                </a:gridCol>
                <a:gridCol w="1030113">
                  <a:extLst>
                    <a:ext uri="{9D8B030D-6E8A-4147-A177-3AD203B41FA5}">
                      <a16:colId xmlns:a16="http://schemas.microsoft.com/office/drawing/2014/main" val="1727319916"/>
                    </a:ext>
                  </a:extLst>
                </a:gridCol>
                <a:gridCol w="901349">
                  <a:extLst>
                    <a:ext uri="{9D8B030D-6E8A-4147-A177-3AD203B41FA5}">
                      <a16:colId xmlns:a16="http://schemas.microsoft.com/office/drawing/2014/main" val="1173282204"/>
                    </a:ext>
                  </a:extLst>
                </a:gridCol>
                <a:gridCol w="978606">
                  <a:extLst>
                    <a:ext uri="{9D8B030D-6E8A-4147-A177-3AD203B41FA5}">
                      <a16:colId xmlns:a16="http://schemas.microsoft.com/office/drawing/2014/main" val="2695376228"/>
                    </a:ext>
                  </a:extLst>
                </a:gridCol>
                <a:gridCol w="1030113">
                  <a:extLst>
                    <a:ext uri="{9D8B030D-6E8A-4147-A177-3AD203B41FA5}">
                      <a16:colId xmlns:a16="http://schemas.microsoft.com/office/drawing/2014/main" val="962170240"/>
                    </a:ext>
                  </a:extLst>
                </a:gridCol>
              </a:tblGrid>
              <a:tr h="542519">
                <a:tc>
                  <a:txBody>
                    <a:bodyPr/>
                    <a:lstStyle/>
                    <a:p>
                      <a:pPr algn="ctr" fontAlgn="ctr"/>
                      <a:r>
                        <a:rPr lang="en-IN" sz="1100" b="1" i="0" u="none" strike="noStrike" dirty="0">
                          <a:solidFill>
                            <a:srgbClr val="000000"/>
                          </a:solidFill>
                          <a:effectLst/>
                          <a:latin typeface="Arial" panose="020B0604020202020204" pitchFamily="34" charset="0"/>
                        </a:rPr>
                        <a:t>Month Ended</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100" b="1" i="0" u="none" strike="noStrike">
                          <a:solidFill>
                            <a:srgbClr val="000000"/>
                          </a:solidFill>
                          <a:effectLst/>
                          <a:latin typeface="Arial" panose="020B0604020202020204" pitchFamily="34" charset="0"/>
                        </a:rPr>
                        <a:t>Total Calls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100" b="1" i="0" u="none" strike="noStrike">
                          <a:solidFill>
                            <a:srgbClr val="000000"/>
                          </a:solidFill>
                          <a:effectLst/>
                          <a:latin typeface="Arial" panose="020B0604020202020204" pitchFamily="34" charset="0"/>
                        </a:rPr>
                        <a:t>Winning Trades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100" b="1" i="0" u="none" strike="noStrike">
                          <a:solidFill>
                            <a:srgbClr val="000000"/>
                          </a:solidFill>
                          <a:effectLst/>
                          <a:latin typeface="Arial" panose="020B0604020202020204" pitchFamily="34" charset="0"/>
                        </a:rPr>
                        <a:t>Losing Trades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100" b="1" i="0" u="none" strike="noStrike">
                          <a:solidFill>
                            <a:srgbClr val="000000"/>
                          </a:solidFill>
                          <a:effectLst/>
                          <a:latin typeface="Arial" panose="020B0604020202020204" pitchFamily="34" charset="0"/>
                        </a:rPr>
                        <a:t>Strike Ratio</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rPr>
                        <a:t>Gross Profit (Rs.)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rPr>
                        <a:t>Amount Invested (Rs)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rPr>
                        <a:t>Gross Return (Abs%)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rPr>
                        <a:t>Nifty500  Returns (Abs%)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rPr>
                        <a:t>Alpha over Nifty500</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554980318"/>
                  </a:ext>
                </a:extLst>
              </a:tr>
              <a:tr h="190703">
                <a:tc>
                  <a:txBody>
                    <a:bodyPr/>
                    <a:lstStyle/>
                    <a:p>
                      <a:pPr algn="ctr" fontAlgn="b"/>
                      <a:r>
                        <a:rPr lang="en-IN" sz="1100" b="1" i="0" u="none" strike="noStrike">
                          <a:solidFill>
                            <a:srgbClr val="000000"/>
                          </a:solidFill>
                          <a:effectLst/>
                          <a:latin typeface="Arial" panose="020B0604020202020204" pitchFamily="34" charset="0"/>
                        </a:rPr>
                        <a:t>31-Jan-25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63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44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69.84%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6,38,301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4,89,99,999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-2.68%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3.99%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9114692"/>
                  </a:ext>
                </a:extLst>
              </a:tr>
              <a:tr h="190703">
                <a:tc>
                  <a:txBody>
                    <a:bodyPr/>
                    <a:lstStyle/>
                    <a:p>
                      <a:pPr algn="ctr" fontAlgn="b"/>
                      <a:r>
                        <a:rPr lang="en-IN" sz="1100" b="1" i="0" u="none" strike="noStrike">
                          <a:solidFill>
                            <a:srgbClr val="000000"/>
                          </a:solidFill>
                          <a:effectLst/>
                          <a:latin typeface="Arial" panose="020B0604020202020204" pitchFamily="34" charset="0"/>
                        </a:rPr>
                        <a:t>28-Feb-25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49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29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59.18%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3,14,084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3,60,00,000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0.87%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-8.55%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9.42%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8028879"/>
                  </a:ext>
                </a:extLst>
              </a:tr>
              <a:tr h="190703">
                <a:tc>
                  <a:txBody>
                    <a:bodyPr/>
                    <a:lstStyle/>
                    <a:p>
                      <a:pPr algn="ctr" fontAlgn="b"/>
                      <a:r>
                        <a:rPr lang="en-IN" sz="1100" b="1" i="0" u="none" strike="noStrike">
                          <a:solidFill>
                            <a:srgbClr val="000000"/>
                          </a:solidFill>
                          <a:effectLst/>
                          <a:latin typeface="Arial" panose="020B0604020202020204" pitchFamily="34" charset="0"/>
                        </a:rPr>
                        <a:t>31-Mar-25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67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82.09%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15,32,527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5,60,00,000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2.74%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6.83%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-4.10%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8947395"/>
                  </a:ext>
                </a:extLst>
              </a:tr>
              <a:tr h="190703">
                <a:tc>
                  <a:txBody>
                    <a:bodyPr/>
                    <a:lstStyle/>
                    <a:p>
                      <a:pPr algn="ctr" fontAlgn="b"/>
                      <a:r>
                        <a:rPr lang="en-IN" sz="1100" b="1" i="0" u="none" strike="noStrike">
                          <a:solidFill>
                            <a:srgbClr val="000000"/>
                          </a:solidFill>
                          <a:effectLst/>
                          <a:latin typeface="Arial" panose="020B0604020202020204" pitchFamily="34" charset="0"/>
                        </a:rPr>
                        <a:t>30-Apr-25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86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66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76.74%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15,23,102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7,70,00,000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1.98%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3.14%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-1.16%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07458610"/>
                  </a:ext>
                </a:extLst>
              </a:tr>
              <a:tr h="190703">
                <a:tc>
                  <a:txBody>
                    <a:bodyPr/>
                    <a:lstStyle/>
                    <a:p>
                      <a:pPr algn="ctr" fontAlgn="b"/>
                      <a:r>
                        <a:rPr lang="en-IN" sz="1100" b="1" i="0" u="none" strike="noStrike">
                          <a:solidFill>
                            <a:srgbClr val="000000"/>
                          </a:solidFill>
                          <a:effectLst/>
                          <a:latin typeface="Arial" panose="020B0604020202020204" pitchFamily="34" charset="0"/>
                        </a:rPr>
                        <a:t>31-May-25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120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94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78.33%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22,29,031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4,40,00,000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5.07%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3.39%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1.68%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9666762"/>
                  </a:ext>
                </a:extLst>
              </a:tr>
              <a:tr h="190703">
                <a:tc>
                  <a:txBody>
                    <a:bodyPr/>
                    <a:lstStyle/>
                    <a:p>
                      <a:pPr algn="ctr" fontAlgn="b"/>
                      <a:r>
                        <a:rPr lang="en-IN" sz="1100" b="1" i="0" u="none" strike="noStrike">
                          <a:solidFill>
                            <a:srgbClr val="000000"/>
                          </a:solidFill>
                          <a:effectLst/>
                          <a:latin typeface="Arial" panose="020B0604020202020204" pitchFamily="34" charset="0"/>
                        </a:rPr>
                        <a:t>30-Jun-25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120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91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75.83%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24,90,604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11,70,00,000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2.13%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3.45%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-1.32%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658414"/>
                  </a:ext>
                </a:extLst>
              </a:tr>
              <a:tr h="190703">
                <a:tc>
                  <a:txBody>
                    <a:bodyPr/>
                    <a:lstStyle/>
                    <a:p>
                      <a:pPr algn="ctr" fontAlgn="b"/>
                      <a:r>
                        <a:rPr lang="en-IN" sz="1100" b="1" i="0" u="none" strike="noStrike">
                          <a:solidFill>
                            <a:srgbClr val="000000"/>
                          </a:solidFill>
                          <a:effectLst/>
                          <a:latin typeface="Arial" panose="020B0604020202020204" pitchFamily="34" charset="0"/>
                        </a:rPr>
                        <a:t>31-Jul-25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76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53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69.74%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11,59,778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5,90,33,205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1.96%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-3.06%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5.03%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34728799"/>
                  </a:ext>
                </a:extLst>
              </a:tr>
              <a:tr h="190703">
                <a:tc>
                  <a:txBody>
                    <a:bodyPr/>
                    <a:lstStyle/>
                    <a:p>
                      <a:pPr algn="ctr" fontAlgn="b"/>
                      <a:r>
                        <a:rPr lang="en-IN" sz="1100" b="1" i="0" u="none" strike="noStrike">
                          <a:solidFill>
                            <a:srgbClr val="000000"/>
                          </a:solidFill>
                          <a:effectLst/>
                          <a:latin typeface="Arial" panose="020B0604020202020204" pitchFamily="34" charset="0"/>
                        </a:rPr>
                        <a:t>31-Aug-25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95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72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60.00%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5,89,027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7,83,07,774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0.75%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-2.02%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2.77%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111199"/>
                  </a:ext>
                </a:extLst>
              </a:tr>
              <a:tr h="190703">
                <a:tc>
                  <a:txBody>
                    <a:bodyPr/>
                    <a:lstStyle/>
                    <a:p>
                      <a:pPr algn="ctr" fontAlgn="b"/>
                      <a:r>
                        <a:rPr lang="en-IN" sz="1100" b="1" i="0" u="none" strike="noStrike">
                          <a:solidFill>
                            <a:srgbClr val="000000"/>
                          </a:solidFill>
                          <a:effectLst/>
                          <a:latin typeface="Arial" panose="020B0604020202020204" pitchFamily="34" charset="0"/>
                        </a:rPr>
                        <a:t>30-Sep-25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122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87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71.31%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31,78,757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9,65,39,606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3.29%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1.20%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2.10%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4377491"/>
                  </a:ext>
                </a:extLst>
              </a:tr>
              <a:tr h="190703">
                <a:tc>
                  <a:txBody>
                    <a:bodyPr/>
                    <a:lstStyle/>
                    <a:p>
                      <a:pPr algn="ctr" fontAlgn="b"/>
                      <a:r>
                        <a:rPr lang="en-IN" sz="1100" b="1" i="0" u="none" strike="noStrike">
                          <a:solidFill>
                            <a:srgbClr val="000000"/>
                          </a:solidFill>
                          <a:effectLst/>
                          <a:latin typeface="Arial" panose="020B0604020202020204" pitchFamily="34" charset="0"/>
                        </a:rPr>
                        <a:t>31-Oct-25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78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51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65.38%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15,21,750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6,62,31,327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4.12%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-1.82%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01038221"/>
                  </a:ext>
                </a:extLst>
              </a:tr>
              <a:tr h="190703">
                <a:tc>
                  <a:txBody>
                    <a:bodyPr/>
                    <a:lstStyle/>
                    <a:p>
                      <a:pPr algn="ctr" fontAlgn="b"/>
                      <a:r>
                        <a:rPr lang="en-IN" sz="1100" b="1" i="0" u="none" strike="noStrike">
                          <a:solidFill>
                            <a:srgbClr val="000000"/>
                          </a:solidFill>
                          <a:effectLst/>
                          <a:latin typeface="Arial" panose="020B0604020202020204" pitchFamily="34" charset="0"/>
                        </a:rPr>
                        <a:t>28-Nov-25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67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48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71.64%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11,25,036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4,72,94,250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2.38%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0.93%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1.45%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60931792"/>
                  </a:ext>
                </a:extLst>
              </a:tr>
              <a:tr h="190703">
                <a:tc>
                  <a:txBody>
                    <a:bodyPr/>
                    <a:lstStyle/>
                    <a:p>
                      <a:pPr algn="ctr" fontAlgn="b"/>
                      <a:r>
                        <a:rPr lang="en-IN" sz="1100" b="1" i="0" u="none" strike="noStrike">
                          <a:solidFill>
                            <a:srgbClr val="000000"/>
                          </a:solidFill>
                          <a:effectLst/>
                          <a:latin typeface="Arial" panose="020B0604020202020204" pitchFamily="34" charset="0"/>
                        </a:rPr>
                        <a:t>31-Dec-25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105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71.43%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13,48,034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9,93,09,466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1.36%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-0.26%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1.62%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747346"/>
                  </a:ext>
                </a:extLst>
              </a:tr>
              <a:tr h="190703">
                <a:tc>
                  <a:txBody>
                    <a:bodyPr/>
                    <a:lstStyle/>
                    <a:p>
                      <a:pPr algn="ctr" fontAlgn="b"/>
                      <a:r>
                        <a:rPr lang="en-IN" sz="1100" b="1" i="0" u="none" strike="noStrike">
                          <a:solidFill>
                            <a:srgbClr val="000000"/>
                          </a:solidFill>
                          <a:effectLst/>
                          <a:latin typeface="Arial" panose="020B0604020202020204" pitchFamily="34" charset="0"/>
                        </a:rPr>
                        <a:t>31-Jan-26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100" b="0" i="0" u="none" strike="noStrike">
                          <a:solidFill>
                            <a:srgbClr val="000000"/>
                          </a:solidFill>
                          <a:effectLst/>
                          <a:latin typeface="Arial" panose="020B0604020202020204" pitchFamily="34" charset="0"/>
                        </a:rPr>
                        <a:t>106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71.70%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100" b="0" i="0" u="none" strike="noStrike">
                          <a:solidFill>
                            <a:srgbClr val="000000"/>
                          </a:solidFill>
                          <a:effectLst/>
                          <a:latin typeface="Arial" panose="020B0604020202020204" pitchFamily="34" charset="0"/>
                        </a:rPr>
                        <a:t>      14,26,877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9,01,02,265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1.58%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-5.80%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7.39%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1220733"/>
                  </a:ext>
                </a:extLst>
              </a:tr>
              <a:tr h="190703">
                <a:tc>
                  <a:txBody>
                    <a:bodyPr/>
                    <a:lstStyle/>
                    <a:p>
                      <a:pPr algn="l" fontAlgn="b"/>
                      <a:r>
                        <a:rPr lang="en-IN" sz="1100" b="0" i="0" u="none" strike="noStrike">
                          <a:solidFill>
                            <a:srgbClr val="000000"/>
                          </a:solidFill>
                          <a:effectLst/>
                          <a:latin typeface="Calibri" panose="020F050202020403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effectLst/>
                          <a:latin typeface="Calibri" panose="020F050202020403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effectLst/>
                          <a:latin typeface="Calibri" panose="020F050202020403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effectLst/>
                          <a:latin typeface="Calibri" panose="020F050202020403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100" b="0" i="0" u="none" strike="noStrike">
                          <a:solidFill>
                            <a:srgbClr val="000000"/>
                          </a:solidFill>
                          <a:effectLst/>
                          <a:latin typeface="Calibri" panose="020F050202020403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Arial" panose="020B0604020202020204" pitchFamily="34" charset="0"/>
                        </a:rPr>
                        <a:t>   1,90,76,909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100" b="0" i="0" u="none" strike="noStrike">
                          <a:solidFill>
                            <a:srgbClr val="000000"/>
                          </a:solidFill>
                          <a:effectLst/>
                          <a:latin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a:solidFill>
                            <a:srgbClr val="000000"/>
                          </a:solidFill>
                          <a:effectLst/>
                          <a:latin typeface="Arial" panose="020B0604020202020204" pitchFamily="34" charset="0"/>
                        </a:rPr>
                        <a:t>27.71%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100" b="0" i="0" u="none" strike="noStrike">
                          <a:solidFill>
                            <a:srgbClr val="000000"/>
                          </a:solidFill>
                          <a:effectLst/>
                          <a:latin typeface="Arial" panose="020B0604020202020204" pitchFamily="34" charset="0"/>
                        </a:rPr>
                        <a:t>0.67%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14486"/>
                  </a:ext>
                </a:extLst>
              </a:tr>
            </a:tbl>
          </a:graphicData>
        </a:graphic>
      </p:graphicFrame>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73608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2"/>
          <p:cNvGrpSpPr/>
          <p:nvPr/>
        </p:nvGrpSpPr>
        <p:grpSpPr>
          <a:xfrm>
            <a:off x="0" y="50"/>
            <a:ext cx="12192000" cy="868680"/>
            <a:chOff x="0" y="50"/>
            <a:chExt cx="12192000" cy="868680"/>
          </a:xfrm>
        </p:grpSpPr>
        <p:pic>
          <p:nvPicPr>
            <p:cNvPr id="12" name="object 3"/>
            <p:cNvPicPr/>
            <p:nvPr/>
          </p:nvPicPr>
          <p:blipFill>
            <a:blip r:embed="rId2" cstate="print"/>
            <a:stretch>
              <a:fillRect/>
            </a:stretch>
          </p:blipFill>
          <p:spPr>
            <a:xfrm>
              <a:off x="295656" y="1523"/>
              <a:ext cx="11896344" cy="793154"/>
            </a:xfrm>
            <a:prstGeom prst="rect">
              <a:avLst/>
            </a:prstGeom>
          </p:spPr>
        </p:pic>
        <p:sp>
          <p:nvSpPr>
            <p:cNvPr id="1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TextBox 2"/>
          <p:cNvSpPr txBox="1"/>
          <p:nvPr/>
        </p:nvSpPr>
        <p:spPr>
          <a:xfrm>
            <a:off x="3041060" y="309542"/>
            <a:ext cx="6172200" cy="400050"/>
          </a:xfrm>
          <a:prstGeom prst="rect">
            <a:avLst/>
          </a:prstGeom>
          <a:noFill/>
        </p:spPr>
        <p:txBody>
          <a:bodyPr>
            <a:spAutoFit/>
          </a:bodyPr>
          <a:lstStyle/>
          <a:p>
            <a:pPr algn="ctr">
              <a:defRPr/>
            </a:pPr>
            <a:r>
              <a:rPr lang="en-IN" sz="2000" dirty="0">
                <a:latin typeface="Arial" panose="020B0604020202020204" pitchFamily="34" charset="0"/>
                <a:cs typeface="Arial" panose="020B0604020202020204" pitchFamily="34" charset="0"/>
              </a:rPr>
              <a:t>Monthly Performance (</a:t>
            </a:r>
            <a:r>
              <a:rPr lang="en-IN" sz="2000" dirty="0" smtClean="0">
                <a:latin typeface="Arial" panose="020B0604020202020204" pitchFamily="34" charset="0"/>
                <a:cs typeface="Arial" panose="020B0604020202020204" pitchFamily="34" charset="0"/>
              </a:rPr>
              <a:t>2024) </a:t>
            </a:r>
            <a:endParaRPr lang="en-IN" sz="2000" dirty="0">
              <a:latin typeface="Arial" panose="020B0604020202020204" pitchFamily="34" charset="0"/>
              <a:cs typeface="Arial" panose="020B0604020202020204" pitchFamily="34" charset="0"/>
            </a:endParaRPr>
          </a:p>
        </p:txBody>
      </p:sp>
      <p:sp>
        <p:nvSpPr>
          <p:cNvPr id="15363" name="TextBox 1"/>
          <p:cNvSpPr txBox="1">
            <a:spLocks noChangeArrowheads="1"/>
          </p:cNvSpPr>
          <p:nvPr/>
        </p:nvSpPr>
        <p:spPr bwMode="auto">
          <a:xfrm>
            <a:off x="8809168" y="6506007"/>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Please refer to disclaimers at the end of this report</a:t>
            </a:r>
            <a:endParaRPr lang="en-IN" altLang="en-US" sz="900" dirty="0">
              <a:latin typeface="Arial" pitchFamily="34" charset="0"/>
              <a:cs typeface="Arial" pitchFamily="34" charset="0"/>
            </a:endParaRPr>
          </a:p>
        </p:txBody>
      </p:sp>
      <p:sp>
        <p:nvSpPr>
          <p:cNvPr id="15365" name="TextBox 9"/>
          <p:cNvSpPr txBox="1">
            <a:spLocks noChangeArrowheads="1"/>
          </p:cNvSpPr>
          <p:nvPr/>
        </p:nvSpPr>
        <p:spPr bwMode="auto">
          <a:xfrm>
            <a:off x="147955" y="4835997"/>
            <a:ext cx="880814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IN" altLang="en-US" sz="1100" b="1" dirty="0">
              <a:latin typeface="Arial" panose="020B0604020202020204" pitchFamily="34" charset="0"/>
              <a:cs typeface="Arial" panose="020B0604020202020204" pitchFamily="34" charset="0"/>
            </a:endParaRPr>
          </a:p>
          <a:p>
            <a:r>
              <a:rPr lang="en-IN" altLang="en-US" sz="1100" b="1" dirty="0">
                <a:latin typeface="Arial" panose="020B0604020202020204" pitchFamily="34" charset="0"/>
                <a:cs typeface="Arial" panose="020B0604020202020204" pitchFamily="34" charset="0"/>
              </a:rPr>
              <a:t>Notes and assumptions</a:t>
            </a:r>
          </a:p>
          <a:p>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Exposure of Rs10 lakhs per call has been considered.</a:t>
            </a:r>
          </a:p>
          <a:p>
            <a:pPr marL="171450" indent="-171450">
              <a:buFont typeface="Arial" panose="020B0604020202020204" pitchFamily="34" charset="0"/>
              <a:buChar char="•"/>
            </a:pP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10 calls were open at single point of time, Hence the average Investment has been assumed at Rs 1 cr. </a:t>
            </a: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Gross (Pre-expense and tax) returns shown</a:t>
            </a: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Past performance is not an indicator of future returns, no returns have been assured or implied in any manner.</a:t>
            </a:r>
            <a:endParaRPr lang="en-IN" altLang="en-US" sz="1100" dirty="0">
              <a:latin typeface="Arial" panose="020B0604020202020204" pitchFamily="34" charset="0"/>
              <a:cs typeface="Arial" panose="020B0604020202020204" pitchFamily="34" charset="0"/>
            </a:endParaRPr>
          </a:p>
        </p:txBody>
      </p:sp>
      <p:sp>
        <p:nvSpPr>
          <p:cNvPr id="10" name="TextBox 1"/>
          <p:cNvSpPr txBox="1">
            <a:spLocks noChangeArrowheads="1"/>
          </p:cNvSpPr>
          <p:nvPr/>
        </p:nvSpPr>
        <p:spPr bwMode="auto">
          <a:xfrm>
            <a:off x="7927783" y="4789351"/>
            <a:ext cx="40817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Absolute returns for the month shown</a:t>
            </a:r>
            <a:endParaRPr lang="en-IN" altLang="en-US" sz="900" dirty="0">
              <a:latin typeface="Arial" pitchFamily="34" charset="0"/>
              <a:cs typeface="Arial" pitchFamily="34" charset="0"/>
            </a:endParaRPr>
          </a:p>
        </p:txBody>
      </p:sp>
      <p:sp>
        <p:nvSpPr>
          <p:cNvPr id="9" name="TextBox 8">
            <a:extLst>
              <a:ext uri="{FF2B5EF4-FFF2-40B4-BE49-F238E27FC236}">
                <a16:creationId xmlns:a16="http://schemas.microsoft.com/office/drawing/2014/main" id="{0646ED94-EF83-2C40-DD01-503A1A680882}"/>
              </a:ext>
            </a:extLst>
          </p:cNvPr>
          <p:cNvSpPr txBox="1"/>
          <p:nvPr/>
        </p:nvSpPr>
        <p:spPr>
          <a:xfrm>
            <a:off x="2796475" y="4589296"/>
            <a:ext cx="7172200" cy="400110"/>
          </a:xfrm>
          <a:prstGeom prst="rect">
            <a:avLst/>
          </a:prstGeom>
          <a:noFill/>
        </p:spPr>
        <p:txBody>
          <a:bodyPr wrap="square">
            <a:spAutoFit/>
          </a:bodyPr>
          <a:lstStyle/>
          <a:p>
            <a:pPr algn="ct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Product return = 23.92% </a:t>
            </a:r>
            <a:r>
              <a:rPr lang="en-IN" altLang="en-US" sz="2000" b="1" dirty="0">
                <a:latin typeface="Cambria" panose="02040503050406030204" pitchFamily="18" charset="0"/>
                <a:ea typeface="Cambria" panose="02040503050406030204" pitchFamily="18" charset="0"/>
                <a:cs typeface="Dubai" panose="020B0503030403030204" pitchFamily="34" charset="-78"/>
              </a:rPr>
              <a:t>vs</a:t>
            </a: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 Nifty500 return = 12.47%</a:t>
            </a:r>
          </a:p>
        </p:txBody>
      </p:sp>
      <p:graphicFrame>
        <p:nvGraphicFramePr>
          <p:cNvPr id="8" name="Table 7"/>
          <p:cNvGraphicFramePr>
            <a:graphicFrameLocks noGrp="1"/>
          </p:cNvGraphicFramePr>
          <p:nvPr>
            <p:extLst>
              <p:ext uri="{D42A27DB-BD31-4B8C-83A1-F6EECF244321}">
                <p14:modId xmlns:p14="http://schemas.microsoft.com/office/powerpoint/2010/main" val="3237472683"/>
              </p:ext>
            </p:extLst>
          </p:nvPr>
        </p:nvGraphicFramePr>
        <p:xfrm>
          <a:off x="1276974" y="1254846"/>
          <a:ext cx="9933707" cy="3166388"/>
        </p:xfrm>
        <a:graphic>
          <a:graphicData uri="http://schemas.openxmlformats.org/drawingml/2006/table">
            <a:tbl>
              <a:tblPr/>
              <a:tblGrid>
                <a:gridCol w="804034">
                  <a:extLst>
                    <a:ext uri="{9D8B030D-6E8A-4147-A177-3AD203B41FA5}">
                      <a16:colId xmlns:a16="http://schemas.microsoft.com/office/drawing/2014/main" val="3022914025"/>
                    </a:ext>
                  </a:extLst>
                </a:gridCol>
                <a:gridCol w="842940">
                  <a:extLst>
                    <a:ext uri="{9D8B030D-6E8A-4147-A177-3AD203B41FA5}">
                      <a16:colId xmlns:a16="http://schemas.microsoft.com/office/drawing/2014/main" val="3410713148"/>
                    </a:ext>
                  </a:extLst>
                </a:gridCol>
                <a:gridCol w="1093359">
                  <a:extLst>
                    <a:ext uri="{9D8B030D-6E8A-4147-A177-3AD203B41FA5}">
                      <a16:colId xmlns:a16="http://schemas.microsoft.com/office/drawing/2014/main" val="1618599939"/>
                    </a:ext>
                  </a:extLst>
                </a:gridCol>
                <a:gridCol w="1292805">
                  <a:extLst>
                    <a:ext uri="{9D8B030D-6E8A-4147-A177-3AD203B41FA5}">
                      <a16:colId xmlns:a16="http://schemas.microsoft.com/office/drawing/2014/main" val="4215688780"/>
                    </a:ext>
                  </a:extLst>
                </a:gridCol>
                <a:gridCol w="985589">
                  <a:extLst>
                    <a:ext uri="{9D8B030D-6E8A-4147-A177-3AD203B41FA5}">
                      <a16:colId xmlns:a16="http://schemas.microsoft.com/office/drawing/2014/main" val="1835868850"/>
                    </a:ext>
                  </a:extLst>
                </a:gridCol>
                <a:gridCol w="946686">
                  <a:extLst>
                    <a:ext uri="{9D8B030D-6E8A-4147-A177-3AD203B41FA5}">
                      <a16:colId xmlns:a16="http://schemas.microsoft.com/office/drawing/2014/main" val="970835555"/>
                    </a:ext>
                  </a:extLst>
                </a:gridCol>
                <a:gridCol w="1037462">
                  <a:extLst>
                    <a:ext uri="{9D8B030D-6E8A-4147-A177-3AD203B41FA5}">
                      <a16:colId xmlns:a16="http://schemas.microsoft.com/office/drawing/2014/main" val="27341531"/>
                    </a:ext>
                  </a:extLst>
                </a:gridCol>
                <a:gridCol w="907781">
                  <a:extLst>
                    <a:ext uri="{9D8B030D-6E8A-4147-A177-3AD203B41FA5}">
                      <a16:colId xmlns:a16="http://schemas.microsoft.com/office/drawing/2014/main" val="3396974742"/>
                    </a:ext>
                  </a:extLst>
                </a:gridCol>
                <a:gridCol w="985589">
                  <a:extLst>
                    <a:ext uri="{9D8B030D-6E8A-4147-A177-3AD203B41FA5}">
                      <a16:colId xmlns:a16="http://schemas.microsoft.com/office/drawing/2014/main" val="2288727018"/>
                    </a:ext>
                  </a:extLst>
                </a:gridCol>
                <a:gridCol w="1037462">
                  <a:extLst>
                    <a:ext uri="{9D8B030D-6E8A-4147-A177-3AD203B41FA5}">
                      <a16:colId xmlns:a16="http://schemas.microsoft.com/office/drawing/2014/main" val="1084501637"/>
                    </a:ext>
                  </a:extLst>
                </a:gridCol>
              </a:tblGrid>
              <a:tr h="558176">
                <a:tc>
                  <a:txBody>
                    <a:bodyPr/>
                    <a:lstStyle/>
                    <a:p>
                      <a:pPr algn="ctr" fontAlgn="ctr"/>
                      <a:r>
                        <a:rPr lang="en-IN" sz="1050" b="1" i="0" u="none" strike="noStrike" dirty="0">
                          <a:solidFill>
                            <a:srgbClr val="000000"/>
                          </a:solidFill>
                          <a:effectLst/>
                          <a:latin typeface="Arial" panose="020B0604020202020204" pitchFamily="34" charset="0"/>
                          <a:cs typeface="Arial" panose="020B0604020202020204" pitchFamily="34" charset="0"/>
                        </a:rPr>
                        <a:t>Month Ended</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dirty="0">
                          <a:solidFill>
                            <a:srgbClr val="000000"/>
                          </a:solidFill>
                          <a:effectLst/>
                          <a:latin typeface="Arial" panose="020B0604020202020204" pitchFamily="34" charset="0"/>
                          <a:cs typeface="Arial" panose="020B0604020202020204" pitchFamily="34" charset="0"/>
                        </a:rPr>
                        <a:t>Total Calls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dirty="0">
                          <a:solidFill>
                            <a:srgbClr val="000000"/>
                          </a:solidFill>
                          <a:effectLst/>
                          <a:latin typeface="Arial" panose="020B0604020202020204" pitchFamily="34" charset="0"/>
                          <a:cs typeface="Arial" panose="020B0604020202020204" pitchFamily="34" charset="0"/>
                        </a:rPr>
                        <a:t>Winning Trades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a:solidFill>
                            <a:srgbClr val="000000"/>
                          </a:solidFill>
                          <a:effectLst/>
                          <a:latin typeface="Arial" panose="020B0604020202020204" pitchFamily="34" charset="0"/>
                          <a:cs typeface="Arial" panose="020B0604020202020204" pitchFamily="34" charset="0"/>
                        </a:rPr>
                        <a:t>Losing Trades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50" b="1" i="0" u="none" strike="noStrike" dirty="0">
                          <a:solidFill>
                            <a:srgbClr val="000000"/>
                          </a:solidFill>
                          <a:effectLst/>
                          <a:latin typeface="Arial" panose="020B0604020202020204" pitchFamily="34" charset="0"/>
                          <a:cs typeface="Arial" panose="020B0604020202020204" pitchFamily="34" charset="0"/>
                        </a:rPr>
                        <a:t>Strike Ratio</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00" b="1" i="0" u="none" strike="noStrike">
                          <a:solidFill>
                            <a:srgbClr val="000000"/>
                          </a:solidFill>
                          <a:effectLst/>
                          <a:latin typeface="Arial" panose="020B0604020202020204" pitchFamily="34" charset="0"/>
                          <a:cs typeface="Arial" panose="020B0604020202020204" pitchFamily="34" charset="0"/>
                        </a:rPr>
                        <a:t>Gross Profit (Rs.)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00" b="1" i="0" u="none" strike="noStrike">
                          <a:solidFill>
                            <a:srgbClr val="000000"/>
                          </a:solidFill>
                          <a:effectLst/>
                          <a:latin typeface="Arial" panose="020B0604020202020204" pitchFamily="34" charset="0"/>
                          <a:cs typeface="Arial" panose="020B0604020202020204" pitchFamily="34" charset="0"/>
                        </a:rPr>
                        <a:t>Amount Invested (Rs)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00" b="1" i="0" u="none" strike="noStrike">
                          <a:solidFill>
                            <a:srgbClr val="000000"/>
                          </a:solidFill>
                          <a:effectLst/>
                          <a:latin typeface="Arial" panose="020B0604020202020204" pitchFamily="34" charset="0"/>
                          <a:cs typeface="Arial" panose="020B0604020202020204" pitchFamily="34" charset="0"/>
                        </a:rPr>
                        <a:t>Gross Return (Abs%)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00" b="1" i="0" u="none" strike="noStrike">
                          <a:solidFill>
                            <a:srgbClr val="000000"/>
                          </a:solidFill>
                          <a:effectLst/>
                          <a:latin typeface="Arial" panose="020B0604020202020204" pitchFamily="34" charset="0"/>
                          <a:cs typeface="Arial" panose="020B0604020202020204" pitchFamily="34" charset="0"/>
                        </a:rPr>
                        <a:t>Nifty500  Returns (Abs%)</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IN" sz="1000" b="1" i="0" u="none" strike="noStrike">
                          <a:solidFill>
                            <a:srgbClr val="000000"/>
                          </a:solidFill>
                          <a:effectLst/>
                          <a:latin typeface="Arial" panose="020B0604020202020204" pitchFamily="34" charset="0"/>
                          <a:cs typeface="Arial" panose="020B0604020202020204" pitchFamily="34" charset="0"/>
                        </a:rPr>
                        <a:t>Alpha over Nifty500</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33077335"/>
                  </a:ext>
                </a:extLst>
              </a:tr>
              <a:tr h="253716">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31-Jan-24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dirty="0">
                          <a:solidFill>
                            <a:srgbClr val="000000"/>
                          </a:solidFill>
                          <a:effectLst/>
                          <a:latin typeface="Arial" panose="020B0604020202020204" pitchFamily="34" charset="0"/>
                          <a:cs typeface="Arial" panose="020B0604020202020204" pitchFamily="34" charset="0"/>
                        </a:rPr>
                        <a:t>46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76.09%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12,37,101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4,60,00,000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2.69%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1.88%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0.81%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5547803"/>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29-Feb-24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69.39%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4,11,968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4,90,00,000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0.84%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1.43%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-0.59%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1917503"/>
                  </a:ext>
                </a:extLst>
              </a:tr>
              <a:tr h="196208">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31-Mar-24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79.37%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9,39,413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dirty="0">
                          <a:solidFill>
                            <a:srgbClr val="000000"/>
                          </a:solidFill>
                          <a:effectLst/>
                          <a:latin typeface="Arial" panose="020B0604020202020204" pitchFamily="34" charset="0"/>
                          <a:cs typeface="Arial" panose="020B0604020202020204" pitchFamily="34" charset="0"/>
                        </a:rPr>
                        <a:t>     6,40,00,000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1.47%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0.81%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0.65%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4834763"/>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30-Apr-24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83.33%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13,92,833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5,40,00,000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2.58%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3.53%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-0.95%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42105032"/>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31-May-24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dirty="0">
                          <a:solidFill>
                            <a:srgbClr val="000000"/>
                          </a:solidFill>
                          <a:effectLst/>
                          <a:latin typeface="Arial" panose="020B0604020202020204" pitchFamily="34" charset="0"/>
                          <a:cs typeface="Arial" panose="020B0604020202020204" pitchFamily="34" charset="0"/>
                        </a:rPr>
                        <a:t>75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73.33%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12,66,523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7,50,00,000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1.69%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0.50%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1.19%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92237777"/>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30-Jun-24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83.93%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16,50,662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5,60,00,000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2.95%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6.45%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-3.51%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8823610"/>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31-Jul-24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93.42%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20,20,050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7,70,00,000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2.62%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4.13%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-1.51%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0002630"/>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29-Aug-24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82.89%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11,33,413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7,10,00,000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1.60%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0.86%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0.74%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7681381"/>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30-Sep-24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dirty="0">
                          <a:solidFill>
                            <a:srgbClr val="000000"/>
                          </a:solidFill>
                          <a:effectLst/>
                          <a:latin typeface="Arial" panose="020B0604020202020204" pitchFamily="34" charset="0"/>
                          <a:cs typeface="Arial" panose="020B0604020202020204" pitchFamily="34" charset="0"/>
                        </a:rPr>
                        <a:t>49</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69.01%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14,31,997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7,30,00,000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1.96%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2.11%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-0.14%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23427397"/>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31-Oct-24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50.82%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8,20,010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5,70,00,000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1.44%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-6.86%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8.30%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807173"/>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30-Nov-24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69.70%</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9,94,585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6,40,00,000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1.55%</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-0.01%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1.56%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0500712"/>
                  </a:ext>
                </a:extLst>
              </a:tr>
              <a:tr h="196208">
                <a:tc>
                  <a:txBody>
                    <a:bodyPr/>
                    <a:lstStyle/>
                    <a:p>
                      <a:pPr algn="ctr" fontAlgn="b"/>
                      <a:r>
                        <a:rPr lang="en-IN" sz="1050" b="1" i="0" u="none" strike="noStrike">
                          <a:solidFill>
                            <a:srgbClr val="000000"/>
                          </a:solidFill>
                          <a:effectLst/>
                          <a:latin typeface="Arial" panose="020B0604020202020204" pitchFamily="34" charset="0"/>
                          <a:cs typeface="Arial" panose="020B0604020202020204" pitchFamily="34" charset="0"/>
                        </a:rPr>
                        <a:t>31-Dec-24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103</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66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74.76%</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22,82,306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9,00,00,000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2.54%</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-2.38%</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4.91%</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2735734"/>
                  </a:ext>
                </a:extLst>
              </a:tr>
              <a:tr h="196208">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50" b="0" i="0" u="none" strike="noStrike">
                          <a:solidFill>
                            <a:srgbClr val="000000"/>
                          </a:solidFill>
                          <a:effectLst/>
                          <a:latin typeface="Arial" panose="020B0604020202020204" pitchFamily="34" charset="0"/>
                          <a:cs typeface="Arial" panose="020B0604020202020204" pitchFamily="34" charset="0"/>
                        </a:rPr>
                        <a:t>   1,55,80,862 </a:t>
                      </a:r>
                    </a:p>
                  </a:txBody>
                  <a:tcPr marL="5148" marR="5148" marT="5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50" b="0" i="0" u="none" strike="noStrike">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23.92%</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50" b="0" i="0" u="none" strike="noStrike">
                          <a:solidFill>
                            <a:srgbClr val="000000"/>
                          </a:solidFill>
                          <a:effectLst/>
                          <a:latin typeface="Arial" panose="020B0604020202020204" pitchFamily="34" charset="0"/>
                          <a:cs typeface="Arial" panose="020B0604020202020204" pitchFamily="34" charset="0"/>
                        </a:rPr>
                        <a:t>12.47%</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50" b="0" i="0" u="none" strike="noStrike" dirty="0">
                          <a:solidFill>
                            <a:srgbClr val="000000"/>
                          </a:solidFill>
                          <a:effectLst/>
                          <a:latin typeface="Arial" panose="020B0604020202020204" pitchFamily="34" charset="0"/>
                          <a:cs typeface="Arial" panose="020B0604020202020204" pitchFamily="34" charset="0"/>
                        </a:rPr>
                        <a:t> </a:t>
                      </a:r>
                    </a:p>
                  </a:txBody>
                  <a:tcPr marL="5148" marR="5148" marT="5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190550"/>
                  </a:ext>
                </a:extLst>
              </a:tr>
            </a:tbl>
          </a:graphicData>
        </a:graphic>
      </p:graphicFrame>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358447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p:cNvGrpSpPr/>
          <p:nvPr/>
        </p:nvGrpSpPr>
        <p:grpSpPr>
          <a:xfrm>
            <a:off x="0" y="50"/>
            <a:ext cx="12192000" cy="868680"/>
            <a:chOff x="0" y="50"/>
            <a:chExt cx="12192000" cy="868680"/>
          </a:xfrm>
        </p:grpSpPr>
        <p:pic>
          <p:nvPicPr>
            <p:cNvPr id="12" name="object 3"/>
            <p:cNvPicPr/>
            <p:nvPr/>
          </p:nvPicPr>
          <p:blipFill>
            <a:blip r:embed="rId2" cstate="print"/>
            <a:stretch>
              <a:fillRect/>
            </a:stretch>
          </p:blipFill>
          <p:spPr>
            <a:xfrm>
              <a:off x="295656" y="1523"/>
              <a:ext cx="11896344" cy="793154"/>
            </a:xfrm>
            <a:prstGeom prst="rect">
              <a:avLst/>
            </a:prstGeom>
          </p:spPr>
        </p:pic>
        <p:sp>
          <p:nvSpPr>
            <p:cNvPr id="1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TextBox 2"/>
          <p:cNvSpPr txBox="1"/>
          <p:nvPr/>
        </p:nvSpPr>
        <p:spPr>
          <a:xfrm>
            <a:off x="3041060" y="309542"/>
            <a:ext cx="6172200" cy="400050"/>
          </a:xfrm>
          <a:prstGeom prst="rect">
            <a:avLst/>
          </a:prstGeom>
          <a:noFill/>
        </p:spPr>
        <p:txBody>
          <a:bodyPr>
            <a:spAutoFit/>
          </a:bodyPr>
          <a:lstStyle/>
          <a:p>
            <a:pPr algn="ctr">
              <a:defRPr/>
            </a:pPr>
            <a:r>
              <a:rPr lang="en-IN" sz="2000" dirty="0">
                <a:latin typeface="Arial" panose="020B0604020202020204" pitchFamily="34" charset="0"/>
                <a:cs typeface="Arial" panose="020B0604020202020204" pitchFamily="34" charset="0"/>
              </a:rPr>
              <a:t>Monthly Performance </a:t>
            </a:r>
            <a:r>
              <a:rPr lang="en-IN" sz="2000" dirty="0" smtClean="0">
                <a:latin typeface="Arial" panose="020B0604020202020204" pitchFamily="34" charset="0"/>
                <a:cs typeface="Arial" panose="020B0604020202020204" pitchFamily="34" charset="0"/>
              </a:rPr>
              <a:t>(2023) </a:t>
            </a:r>
            <a:endParaRPr lang="en-IN" sz="2000" dirty="0">
              <a:latin typeface="Arial" panose="020B0604020202020204" pitchFamily="34" charset="0"/>
              <a:cs typeface="Arial" panose="020B0604020202020204" pitchFamily="34" charset="0"/>
            </a:endParaRPr>
          </a:p>
        </p:txBody>
      </p:sp>
      <p:sp>
        <p:nvSpPr>
          <p:cNvPr id="15363" name="TextBox 1"/>
          <p:cNvSpPr txBox="1">
            <a:spLocks noChangeArrowheads="1"/>
          </p:cNvSpPr>
          <p:nvPr/>
        </p:nvSpPr>
        <p:spPr bwMode="auto">
          <a:xfrm>
            <a:off x="8836688" y="6419028"/>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Please refer to disclaimers at the end of this report</a:t>
            </a:r>
            <a:endParaRPr lang="en-IN" altLang="en-US" sz="900" dirty="0">
              <a:latin typeface="Arial" pitchFamily="34" charset="0"/>
              <a:cs typeface="Arial" pitchFamily="34" charset="0"/>
            </a:endParaRPr>
          </a:p>
        </p:txBody>
      </p:sp>
      <p:sp>
        <p:nvSpPr>
          <p:cNvPr id="15365" name="TextBox 9"/>
          <p:cNvSpPr txBox="1">
            <a:spLocks noChangeArrowheads="1"/>
          </p:cNvSpPr>
          <p:nvPr/>
        </p:nvSpPr>
        <p:spPr bwMode="auto">
          <a:xfrm>
            <a:off x="147955" y="4864112"/>
            <a:ext cx="880814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IN" altLang="en-US" sz="1100" b="1" dirty="0">
              <a:latin typeface="Arial" panose="020B0604020202020204" pitchFamily="34" charset="0"/>
              <a:cs typeface="Arial" panose="020B0604020202020204" pitchFamily="34" charset="0"/>
            </a:endParaRPr>
          </a:p>
          <a:p>
            <a:r>
              <a:rPr lang="en-IN" altLang="en-US" sz="1100" b="1" dirty="0">
                <a:latin typeface="Arial" panose="020B0604020202020204" pitchFamily="34" charset="0"/>
                <a:cs typeface="Arial" panose="020B0604020202020204" pitchFamily="34" charset="0"/>
              </a:rPr>
              <a:t>Notes and assumptions</a:t>
            </a:r>
          </a:p>
          <a:p>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Exposure of Rs10 lakhs per call has been considered.</a:t>
            </a:r>
          </a:p>
          <a:p>
            <a:pPr marL="171450" indent="-171450">
              <a:buFont typeface="Arial" panose="020B0604020202020204" pitchFamily="34" charset="0"/>
              <a:buChar char="•"/>
            </a:pP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N" altLang="en-US" sz="1100" dirty="0">
                <a:latin typeface="Arial" panose="020B0604020202020204" pitchFamily="34" charset="0"/>
                <a:cs typeface="Arial" panose="020B0604020202020204" pitchFamily="34" charset="0"/>
              </a:rPr>
              <a:t>Average 10 calls were open at single point of time, Hence the average Investment has been assumed at Rs 1 cr. </a:t>
            </a: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Gross (Pre-expense and tax) returns shown</a:t>
            </a:r>
            <a:endParaRPr lang="en-IN"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Past performance is not an indicator of future returns, no returns have been assured or implied in any manner.</a:t>
            </a:r>
            <a:endParaRPr lang="en-IN" altLang="en-US" sz="1100" dirty="0">
              <a:latin typeface="Arial" panose="020B0604020202020204" pitchFamily="34" charset="0"/>
              <a:cs typeface="Arial" panose="020B0604020202020204" pitchFamily="34" charset="0"/>
            </a:endParaRPr>
          </a:p>
        </p:txBody>
      </p:sp>
      <p:sp>
        <p:nvSpPr>
          <p:cNvPr id="10" name="TextBox 1"/>
          <p:cNvSpPr txBox="1">
            <a:spLocks noChangeArrowheads="1"/>
          </p:cNvSpPr>
          <p:nvPr/>
        </p:nvSpPr>
        <p:spPr bwMode="auto">
          <a:xfrm>
            <a:off x="7049662" y="4659473"/>
            <a:ext cx="40817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900" dirty="0">
                <a:latin typeface="Arial" pitchFamily="34" charset="0"/>
                <a:cs typeface="Arial" pitchFamily="34" charset="0"/>
              </a:rPr>
              <a:t>Absolute returns for the month shown</a:t>
            </a:r>
            <a:endParaRPr lang="en-IN" altLang="en-US" sz="900" dirty="0">
              <a:latin typeface="Arial" pitchFamily="34" charset="0"/>
              <a:cs typeface="Arial" pitchFamily="34" charset="0"/>
            </a:endParaRPr>
          </a:p>
        </p:txBody>
      </p:sp>
      <p:sp>
        <p:nvSpPr>
          <p:cNvPr id="9" name="TextBox 8">
            <a:extLst>
              <a:ext uri="{FF2B5EF4-FFF2-40B4-BE49-F238E27FC236}">
                <a16:creationId xmlns:a16="http://schemas.microsoft.com/office/drawing/2014/main" id="{0646ED94-EF83-2C40-DD01-503A1A680882}"/>
              </a:ext>
            </a:extLst>
          </p:cNvPr>
          <p:cNvSpPr txBox="1"/>
          <p:nvPr/>
        </p:nvSpPr>
        <p:spPr>
          <a:xfrm>
            <a:off x="2134824" y="4467564"/>
            <a:ext cx="7172200" cy="400110"/>
          </a:xfrm>
          <a:prstGeom prst="rect">
            <a:avLst/>
          </a:prstGeom>
          <a:noFill/>
        </p:spPr>
        <p:txBody>
          <a:bodyPr wrap="square">
            <a:spAutoFit/>
          </a:bodyPr>
          <a:lstStyle/>
          <a:p>
            <a:pPr algn="ct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Product return = 19.41% </a:t>
            </a:r>
            <a:r>
              <a:rPr lang="en-IN" altLang="en-US" sz="2000" b="1" dirty="0">
                <a:latin typeface="Cambria" panose="02040503050406030204" pitchFamily="18" charset="0"/>
                <a:ea typeface="Cambria" panose="02040503050406030204" pitchFamily="18" charset="0"/>
                <a:cs typeface="Dubai" panose="020B0503030403030204" pitchFamily="34" charset="-78"/>
              </a:rPr>
              <a:t>vs</a:t>
            </a:r>
            <a:r>
              <a:rPr lang="en-IN" altLang="en-US" sz="2000" b="1" dirty="0">
                <a:solidFill>
                  <a:srgbClr val="C00000"/>
                </a:solidFill>
                <a:latin typeface="Cambria" panose="02040503050406030204" pitchFamily="18" charset="0"/>
                <a:ea typeface="Cambria" panose="02040503050406030204" pitchFamily="18" charset="0"/>
                <a:cs typeface="Dubai" panose="020B0503030403030204" pitchFamily="34" charset="-78"/>
              </a:rPr>
              <a:t> Nifty500 return = 21.91%</a:t>
            </a:r>
          </a:p>
        </p:txBody>
      </p:sp>
      <p:graphicFrame>
        <p:nvGraphicFramePr>
          <p:cNvPr id="11" name="Table 10"/>
          <p:cNvGraphicFramePr>
            <a:graphicFrameLocks noGrp="1"/>
          </p:cNvGraphicFramePr>
          <p:nvPr>
            <p:extLst>
              <p:ext uri="{D42A27DB-BD31-4B8C-83A1-F6EECF244321}">
                <p14:modId xmlns:p14="http://schemas.microsoft.com/office/powerpoint/2010/main" val="1019178266"/>
              </p:ext>
            </p:extLst>
          </p:nvPr>
        </p:nvGraphicFramePr>
        <p:xfrm>
          <a:off x="1246908" y="1012433"/>
          <a:ext cx="9884539" cy="3392439"/>
        </p:xfrm>
        <a:graphic>
          <a:graphicData uri="http://schemas.openxmlformats.org/drawingml/2006/table">
            <a:tbl>
              <a:tblPr/>
              <a:tblGrid>
                <a:gridCol w="852302">
                  <a:extLst>
                    <a:ext uri="{9D8B030D-6E8A-4147-A177-3AD203B41FA5}">
                      <a16:colId xmlns:a16="http://schemas.microsoft.com/office/drawing/2014/main" val="1732259427"/>
                    </a:ext>
                  </a:extLst>
                </a:gridCol>
                <a:gridCol w="899251">
                  <a:extLst>
                    <a:ext uri="{9D8B030D-6E8A-4147-A177-3AD203B41FA5}">
                      <a16:colId xmlns:a16="http://schemas.microsoft.com/office/drawing/2014/main" val="972124033"/>
                    </a:ext>
                  </a:extLst>
                </a:gridCol>
                <a:gridCol w="693397">
                  <a:extLst>
                    <a:ext uri="{9D8B030D-6E8A-4147-A177-3AD203B41FA5}">
                      <a16:colId xmlns:a16="http://schemas.microsoft.com/office/drawing/2014/main" val="1758845693"/>
                    </a:ext>
                  </a:extLst>
                </a:gridCol>
                <a:gridCol w="852302">
                  <a:extLst>
                    <a:ext uri="{9D8B030D-6E8A-4147-A177-3AD203B41FA5}">
                      <a16:colId xmlns:a16="http://schemas.microsoft.com/office/drawing/2014/main" val="2892920887"/>
                    </a:ext>
                  </a:extLst>
                </a:gridCol>
                <a:gridCol w="1141219">
                  <a:extLst>
                    <a:ext uri="{9D8B030D-6E8A-4147-A177-3AD203B41FA5}">
                      <a16:colId xmlns:a16="http://schemas.microsoft.com/office/drawing/2014/main" val="2977502683"/>
                    </a:ext>
                  </a:extLst>
                </a:gridCol>
                <a:gridCol w="996760">
                  <a:extLst>
                    <a:ext uri="{9D8B030D-6E8A-4147-A177-3AD203B41FA5}">
                      <a16:colId xmlns:a16="http://schemas.microsoft.com/office/drawing/2014/main" val="1292795538"/>
                    </a:ext>
                  </a:extLst>
                </a:gridCol>
                <a:gridCol w="1112327">
                  <a:extLst>
                    <a:ext uri="{9D8B030D-6E8A-4147-A177-3AD203B41FA5}">
                      <a16:colId xmlns:a16="http://schemas.microsoft.com/office/drawing/2014/main" val="351942423"/>
                    </a:ext>
                  </a:extLst>
                </a:gridCol>
                <a:gridCol w="967868">
                  <a:extLst>
                    <a:ext uri="{9D8B030D-6E8A-4147-A177-3AD203B41FA5}">
                      <a16:colId xmlns:a16="http://schemas.microsoft.com/office/drawing/2014/main" val="1748722494"/>
                    </a:ext>
                  </a:extLst>
                </a:gridCol>
                <a:gridCol w="1268357">
                  <a:extLst>
                    <a:ext uri="{9D8B030D-6E8A-4147-A177-3AD203B41FA5}">
                      <a16:colId xmlns:a16="http://schemas.microsoft.com/office/drawing/2014/main" val="951052608"/>
                    </a:ext>
                  </a:extLst>
                </a:gridCol>
                <a:gridCol w="1100756">
                  <a:extLst>
                    <a:ext uri="{9D8B030D-6E8A-4147-A177-3AD203B41FA5}">
                      <a16:colId xmlns:a16="http://schemas.microsoft.com/office/drawing/2014/main" val="1726526616"/>
                    </a:ext>
                  </a:extLst>
                </a:gridCol>
              </a:tblGrid>
              <a:tr h="592330">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Month Ended</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dirty="0">
                          <a:solidFill>
                            <a:srgbClr val="000000"/>
                          </a:solidFill>
                          <a:effectLst/>
                          <a:latin typeface="Arial" panose="020B0604020202020204" pitchFamily="34" charset="0"/>
                          <a:cs typeface="Arial" panose="020B0604020202020204" pitchFamily="34" charset="0"/>
                        </a:rPr>
                        <a:t>Total Calls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Winning Trades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dirty="0">
                          <a:solidFill>
                            <a:srgbClr val="000000"/>
                          </a:solidFill>
                          <a:effectLst/>
                          <a:latin typeface="Arial" panose="020B0604020202020204" pitchFamily="34" charset="0"/>
                          <a:cs typeface="Arial" panose="020B0604020202020204" pitchFamily="34" charset="0"/>
                        </a:rPr>
                        <a:t>Losing Trades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Strike Ratio</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dirty="0">
                          <a:solidFill>
                            <a:srgbClr val="000000"/>
                          </a:solidFill>
                          <a:effectLst/>
                          <a:latin typeface="Arial" panose="020B0604020202020204" pitchFamily="34" charset="0"/>
                          <a:cs typeface="Arial" panose="020B0604020202020204" pitchFamily="34" charset="0"/>
                        </a:rPr>
                        <a:t>Gross Profit (</a:t>
                      </a:r>
                      <a:r>
                        <a:rPr lang="en-IN" sz="1000" b="1" i="0" u="none" strike="noStrike" dirty="0" err="1">
                          <a:solidFill>
                            <a:srgbClr val="000000"/>
                          </a:solidFill>
                          <a:effectLst/>
                          <a:latin typeface="Arial" panose="020B0604020202020204" pitchFamily="34" charset="0"/>
                          <a:cs typeface="Arial" panose="020B0604020202020204" pitchFamily="34" charset="0"/>
                        </a:rPr>
                        <a:t>Rs</a:t>
                      </a:r>
                      <a:r>
                        <a:rPr lang="en-IN" sz="1000" b="1" i="0" u="none" strike="noStrike" dirty="0">
                          <a:solidFill>
                            <a:srgbClr val="000000"/>
                          </a:solidFill>
                          <a:effectLst/>
                          <a:latin typeface="Arial" panose="020B0604020202020204" pitchFamily="34" charset="0"/>
                          <a:cs typeface="Arial" panose="020B0604020202020204" pitchFamily="34" charset="0"/>
                        </a:rPr>
                        <a:t>.)</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Amount Invested (Rs)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Gross Return (Abs%)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a:solidFill>
                            <a:srgbClr val="000000"/>
                          </a:solidFill>
                          <a:effectLst/>
                          <a:latin typeface="Arial" panose="020B0604020202020204" pitchFamily="34" charset="0"/>
                          <a:cs typeface="Arial" panose="020B0604020202020204" pitchFamily="34" charset="0"/>
                        </a:rPr>
                        <a:t>Nifty 500 Returns (Abs%)</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000" b="1" i="0" u="none" strike="noStrike" dirty="0">
                          <a:solidFill>
                            <a:srgbClr val="000000"/>
                          </a:solidFill>
                          <a:effectLst/>
                          <a:latin typeface="Arial" panose="020B0604020202020204" pitchFamily="34" charset="0"/>
                          <a:cs typeface="Arial" panose="020B0604020202020204" pitchFamily="34" charset="0"/>
                        </a:rPr>
                        <a:t>Alpha over </a:t>
                      </a:r>
                      <a:r>
                        <a:rPr lang="en-IN" sz="1000" b="1" i="0" u="none" strike="noStrike" dirty="0" smtClean="0">
                          <a:solidFill>
                            <a:srgbClr val="000000"/>
                          </a:solidFill>
                          <a:effectLst/>
                          <a:latin typeface="Arial" panose="020B0604020202020204" pitchFamily="34" charset="0"/>
                          <a:cs typeface="Arial" panose="020B0604020202020204" pitchFamily="34" charset="0"/>
                        </a:rPr>
                        <a:t>Nifty500</a:t>
                      </a:r>
                      <a:endParaRPr lang="en-IN" sz="1000" b="1" i="0" u="none" strike="noStrike" dirty="0">
                        <a:solidFill>
                          <a:srgbClr val="000000"/>
                        </a:solidFill>
                        <a:effectLst/>
                        <a:latin typeface="Arial" panose="020B0604020202020204" pitchFamily="34" charset="0"/>
                        <a:cs typeface="Arial" panose="020B0604020202020204" pitchFamily="34" charset="0"/>
                      </a:endParaRP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923595535"/>
                  </a:ext>
                </a:extLst>
              </a:tr>
              <a:tr h="215393">
                <a:tc>
                  <a:txBody>
                    <a:bodyPr/>
                    <a:lstStyle/>
                    <a:p>
                      <a:pPr algn="ctr" fontAlgn="b"/>
                      <a:r>
                        <a:rPr lang="en-IN" sz="1000" b="1" i="0" u="none" strike="noStrike" dirty="0">
                          <a:solidFill>
                            <a:srgbClr val="000000"/>
                          </a:solidFill>
                          <a:effectLst/>
                          <a:latin typeface="Arial" panose="020B0604020202020204" pitchFamily="34" charset="0"/>
                          <a:cs typeface="Arial" panose="020B0604020202020204" pitchFamily="34" charset="0"/>
                        </a:rPr>
                        <a:t>31-Jan-23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58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55.17%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2,14,583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6,10,00,000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0.35%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-3.44%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3.79%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36623091"/>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28-Feb-23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53.49%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8983</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4,60,00,000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0.02%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-3.25%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3.27%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2187685"/>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31-Mar-23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64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75.00%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3,91,832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6,90,00,000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0.57%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0.63%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-0.07%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9028236"/>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30-Apr-23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51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86.27%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10,38,603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5,70,00,000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1.82%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4.35%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-2.53%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0658739"/>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31-May-23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81.40%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a:solidFill>
                            <a:srgbClr val="000000"/>
                          </a:solidFill>
                          <a:effectLst/>
                          <a:latin typeface="Arial" panose="020B0604020202020204" pitchFamily="34" charset="0"/>
                          <a:cs typeface="Arial" panose="020B0604020202020204" pitchFamily="34" charset="0"/>
                        </a:rPr>
                        <a:t>    11,70,524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4,30,00,000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2.72%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3.47%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-0.75%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4937072"/>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30-Jun-23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66.67%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6,91,794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3,80,00,000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1.82%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4.04%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-2.22%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84635244"/>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31-Jul-23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80.49%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a:solidFill>
                            <a:srgbClr val="000000"/>
                          </a:solidFill>
                          <a:effectLst/>
                          <a:latin typeface="Arial" panose="020B0604020202020204" pitchFamily="34" charset="0"/>
                          <a:cs typeface="Arial" panose="020B0604020202020204" pitchFamily="34" charset="0"/>
                        </a:rPr>
                        <a:t>      7,75,861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4,30,00,000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1.80%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3.69%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-1.88%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184431"/>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31-Aug-23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72.41%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6,38,485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2,90,00,000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2.20%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-0.80%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3.00%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5098028"/>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30-Sep-23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77.14%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8,53,860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3,50,00,000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2.44%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2.13%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0.31%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7849987"/>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31-Oct-23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17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68.00%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1,08,743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2,70,00,000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0.40%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-2.93%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3.33%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1771216"/>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30-Nov-23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82.93%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11,08,293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dirty="0">
                          <a:solidFill>
                            <a:srgbClr val="000000"/>
                          </a:solidFill>
                          <a:effectLst/>
                          <a:latin typeface="Arial" panose="020B0604020202020204" pitchFamily="34" charset="0"/>
                          <a:cs typeface="Arial" panose="020B0604020202020204" pitchFamily="34" charset="0"/>
                        </a:rPr>
                        <a:t>    4,10,00,000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2.70%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6.60%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-3.89%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993976"/>
                  </a:ext>
                </a:extLst>
              </a:tr>
              <a:tr h="215393">
                <a:tc>
                  <a:txBody>
                    <a:bodyPr/>
                    <a:lstStyle/>
                    <a:p>
                      <a:pPr algn="ctr" fontAlgn="b"/>
                      <a:r>
                        <a:rPr lang="en-IN" sz="1000" b="1" i="0" u="none" strike="noStrike">
                          <a:solidFill>
                            <a:srgbClr val="000000"/>
                          </a:solidFill>
                          <a:effectLst/>
                          <a:latin typeface="Arial" panose="020B0604020202020204" pitchFamily="34" charset="0"/>
                          <a:cs typeface="Arial" panose="020B0604020202020204" pitchFamily="34" charset="0"/>
                        </a:rPr>
                        <a:t>31-Dec-23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31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77.50%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10,74,687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dirty="0">
                          <a:solidFill>
                            <a:srgbClr val="000000"/>
                          </a:solidFill>
                          <a:effectLst/>
                          <a:latin typeface="Arial" panose="020B0604020202020204" pitchFamily="34" charset="0"/>
                          <a:cs typeface="Arial" panose="020B0604020202020204" pitchFamily="34" charset="0"/>
                        </a:rPr>
                        <a:t>    4,20,00,000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2.56%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7.42%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-4.86%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3015262"/>
                  </a:ext>
                </a:extLst>
              </a:tr>
              <a:tr h="215393">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000" b="0" i="0" u="none" strike="noStrike" dirty="0">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000000"/>
                          </a:solidFill>
                          <a:effectLst/>
                          <a:latin typeface="Arial" panose="020B0604020202020204" pitchFamily="34" charset="0"/>
                          <a:cs typeface="Arial" panose="020B0604020202020204" pitchFamily="34" charset="0"/>
                        </a:rPr>
                        <a:t>    80,76,246 </a:t>
                      </a:r>
                    </a:p>
                  </a:txBody>
                  <a:tcPr marL="8648" marR="8648"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N" sz="1000" b="0" i="0" u="none" strike="noStrike" dirty="0">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19.41%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a:solidFill>
                            <a:srgbClr val="000000"/>
                          </a:solidFill>
                          <a:effectLst/>
                          <a:latin typeface="Arial" panose="020B0604020202020204" pitchFamily="34" charset="0"/>
                          <a:cs typeface="Arial" panose="020B0604020202020204" pitchFamily="34" charset="0"/>
                        </a:rPr>
                        <a:t>21.91%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000" b="0" i="0" u="none" strike="noStrike" dirty="0">
                          <a:solidFill>
                            <a:srgbClr val="000000"/>
                          </a:solidFill>
                          <a:effectLst/>
                          <a:latin typeface="Arial" panose="020B0604020202020204" pitchFamily="34" charset="0"/>
                          <a:cs typeface="Arial" panose="020B0604020202020204" pitchFamily="34" charset="0"/>
                        </a:rPr>
                        <a:t> </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592428"/>
                  </a:ext>
                </a:extLst>
              </a:tr>
            </a:tbl>
          </a:graphicData>
        </a:graphic>
      </p:graphicFrame>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7493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2111A-86AF-B07C-E8DF-70F45A4CEE0F}"/>
              </a:ext>
            </a:extLst>
          </p:cNvPr>
          <p:cNvSpPr/>
          <p:nvPr/>
        </p:nvSpPr>
        <p:spPr>
          <a:xfrm>
            <a:off x="641023" y="2617366"/>
            <a:ext cx="8502977" cy="1169551"/>
          </a:xfrm>
          <a:prstGeom prst="rect">
            <a:avLst/>
          </a:prstGeom>
          <a:noFill/>
        </p:spPr>
        <p:txBody>
          <a:bodyPr wrap="square" lIns="91440" tIns="45720" rIns="91440" bIns="45720">
            <a:spAutoFit/>
          </a:bodyPr>
          <a:lstStyle/>
          <a:p>
            <a:pPr algn="ctr"/>
            <a:r>
              <a:rPr lang="en-IN" sz="7000" dirty="0">
                <a:solidFill>
                  <a:srgbClr val="C00000"/>
                </a:solidFill>
                <a:latin typeface="Arial" panose="020B0604020202020204" pitchFamily="34" charset="0"/>
                <a:ea typeface="Cambria" panose="02040503050406030204" pitchFamily="18" charset="0"/>
                <a:cs typeface="Arial" panose="020B0604020202020204" pitchFamily="34" charset="0"/>
              </a:rPr>
              <a:t>O</a:t>
            </a:r>
            <a:r>
              <a:rPr lang="en-IN" sz="7000" dirty="0">
                <a:latin typeface="Arial" panose="020B0604020202020204" pitchFamily="34" charset="0"/>
                <a:ea typeface="Cambria" panose="02040503050406030204" pitchFamily="18" charset="0"/>
                <a:cs typeface="Arial" panose="020B0604020202020204" pitchFamily="34" charset="0"/>
              </a:rPr>
              <a:t>ption </a:t>
            </a:r>
            <a:r>
              <a:rPr lang="en-IN" sz="7000" dirty="0">
                <a:solidFill>
                  <a:srgbClr val="C00000"/>
                </a:solidFill>
                <a:latin typeface="Arial" panose="020B0604020202020204" pitchFamily="34" charset="0"/>
                <a:ea typeface="Cambria" panose="02040503050406030204" pitchFamily="18" charset="0"/>
                <a:cs typeface="Arial" panose="020B0604020202020204" pitchFamily="34" charset="0"/>
              </a:rPr>
              <a:t>S</a:t>
            </a:r>
            <a:r>
              <a:rPr lang="en-IN" sz="7000" dirty="0">
                <a:latin typeface="Arial" panose="020B0604020202020204" pitchFamily="34" charset="0"/>
                <a:ea typeface="Cambria" panose="02040503050406030204" pitchFamily="18" charset="0"/>
                <a:cs typeface="Arial" panose="020B0604020202020204" pitchFamily="34" charset="0"/>
              </a:rPr>
              <a:t>trategy</a:t>
            </a:r>
          </a:p>
        </p:txBody>
      </p:sp>
      <p:pic>
        <p:nvPicPr>
          <p:cNvPr id="4" name="Picture 3">
            <a:extLst>
              <a:ext uri="{FF2B5EF4-FFF2-40B4-BE49-F238E27FC236}">
                <a16:creationId xmlns:a16="http://schemas.microsoft.com/office/drawing/2014/main" id="{54DFB398-6ED0-2520-AF29-3152EFBB0E78}"/>
              </a:ext>
            </a:extLst>
          </p:cNvPr>
          <p:cNvPicPr>
            <a:picLocks noChangeAspect="1"/>
          </p:cNvPicPr>
          <p:nvPr/>
        </p:nvPicPr>
        <p:blipFill>
          <a:blip r:embed="rId2"/>
          <a:stretch>
            <a:fillRect/>
          </a:stretch>
        </p:blipFill>
        <p:spPr>
          <a:xfrm>
            <a:off x="7955060" y="1852142"/>
            <a:ext cx="2700000" cy="2700000"/>
          </a:xfrm>
          <a:prstGeom prst="rect">
            <a:avLst/>
          </a:prstGeom>
        </p:spPr>
      </p:pic>
      <p:grpSp>
        <p:nvGrpSpPr>
          <p:cNvPr id="5" name="object 2"/>
          <p:cNvGrpSpPr/>
          <p:nvPr/>
        </p:nvGrpSpPr>
        <p:grpSpPr>
          <a:xfrm>
            <a:off x="0" y="50"/>
            <a:ext cx="12192000" cy="868680"/>
            <a:chOff x="0" y="50"/>
            <a:chExt cx="12192000" cy="868680"/>
          </a:xfrm>
        </p:grpSpPr>
        <p:pic>
          <p:nvPicPr>
            <p:cNvPr id="6" name="object 3"/>
            <p:cNvPicPr/>
            <p:nvPr/>
          </p:nvPicPr>
          <p:blipFill>
            <a:blip r:embed="rId3" cstate="print"/>
            <a:stretch>
              <a:fillRect/>
            </a:stretch>
          </p:blipFill>
          <p:spPr>
            <a:xfrm>
              <a:off x="295656" y="1523"/>
              <a:ext cx="11896344" cy="793154"/>
            </a:xfrm>
            <a:prstGeom prst="rect">
              <a:avLst/>
            </a:prstGeom>
          </p:spPr>
        </p:pic>
        <p:sp>
          <p:nvSpPr>
            <p:cNvPr id="7"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86793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object 2"/>
          <p:cNvGrpSpPr/>
          <p:nvPr/>
        </p:nvGrpSpPr>
        <p:grpSpPr>
          <a:xfrm>
            <a:off x="0" y="10324"/>
            <a:ext cx="12192000" cy="868680"/>
            <a:chOff x="0" y="50"/>
            <a:chExt cx="12192000" cy="868680"/>
          </a:xfrm>
        </p:grpSpPr>
        <p:pic>
          <p:nvPicPr>
            <p:cNvPr id="26" name="object 3"/>
            <p:cNvPicPr/>
            <p:nvPr/>
          </p:nvPicPr>
          <p:blipFill>
            <a:blip r:embed="rId2" cstate="print"/>
            <a:stretch>
              <a:fillRect/>
            </a:stretch>
          </p:blipFill>
          <p:spPr>
            <a:xfrm>
              <a:off x="295656" y="1523"/>
              <a:ext cx="11896344" cy="793154"/>
            </a:xfrm>
            <a:prstGeom prst="rect">
              <a:avLst/>
            </a:prstGeom>
          </p:spPr>
        </p:pic>
        <p:sp>
          <p:nvSpPr>
            <p:cNvPr id="27"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42BCD610-33B9-3D0A-3A72-DD1554C08FD1}"/>
              </a:ext>
            </a:extLst>
          </p:cNvPr>
          <p:cNvSpPr txBox="1"/>
          <p:nvPr/>
        </p:nvSpPr>
        <p:spPr>
          <a:xfrm>
            <a:off x="0" y="495916"/>
            <a:ext cx="12192000" cy="707886"/>
          </a:xfrm>
          <a:prstGeom prst="rect">
            <a:avLst/>
          </a:prstGeom>
          <a:noFill/>
        </p:spPr>
        <p:txBody>
          <a:bodyPr wrap="square">
            <a:spAutoFit/>
          </a:bodyPr>
          <a:lstStyle/>
          <a:p>
            <a:pPr algn="ctr"/>
            <a:r>
              <a:rPr lang="en-IN" sz="4000" dirty="0">
                <a:latin typeface="Arial" panose="020B0604020202020204" pitchFamily="34" charset="0"/>
                <a:ea typeface="Cambria" panose="02040503050406030204" pitchFamily="18" charset="0"/>
                <a:cs typeface="Arial" panose="020B0604020202020204" pitchFamily="34" charset="0"/>
              </a:rPr>
              <a:t>Covered Call Strategy</a:t>
            </a:r>
          </a:p>
        </p:txBody>
      </p:sp>
      <p:grpSp>
        <p:nvGrpSpPr>
          <p:cNvPr id="67" name="Google Shape;1612;p57">
            <a:extLst>
              <a:ext uri="{FF2B5EF4-FFF2-40B4-BE49-F238E27FC236}">
                <a16:creationId xmlns:a16="http://schemas.microsoft.com/office/drawing/2014/main" id="{E4A54E23-A6C0-5BDC-0476-F8EB7E03F558}"/>
              </a:ext>
            </a:extLst>
          </p:cNvPr>
          <p:cNvGrpSpPr/>
          <p:nvPr/>
        </p:nvGrpSpPr>
        <p:grpSpPr>
          <a:xfrm>
            <a:off x="1400140" y="2515932"/>
            <a:ext cx="9391720" cy="2310591"/>
            <a:chOff x="2552214" y="1910966"/>
            <a:chExt cx="5904807" cy="1444634"/>
          </a:xfrm>
          <a:solidFill>
            <a:schemeClr val="accent5"/>
          </a:solidFill>
        </p:grpSpPr>
        <p:sp>
          <p:nvSpPr>
            <p:cNvPr id="68" name="Google Shape;1613;p57">
              <a:extLst>
                <a:ext uri="{FF2B5EF4-FFF2-40B4-BE49-F238E27FC236}">
                  <a16:creationId xmlns:a16="http://schemas.microsoft.com/office/drawing/2014/main" id="{CF3BA64A-39FC-7EC0-1DA3-DE3EAAC0152F}"/>
                </a:ext>
              </a:extLst>
            </p:cNvPr>
            <p:cNvSpPr/>
            <p:nvPr/>
          </p:nvSpPr>
          <p:spPr>
            <a:xfrm>
              <a:off x="7128405" y="2073396"/>
              <a:ext cx="1109700" cy="1109700"/>
            </a:xfrm>
            <a:prstGeom prst="ellipse">
              <a:avLst/>
            </a:pr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 name="Google Shape;1614;p57">
              <a:extLst>
                <a:ext uri="{FF2B5EF4-FFF2-40B4-BE49-F238E27FC236}">
                  <a16:creationId xmlns:a16="http://schemas.microsoft.com/office/drawing/2014/main" id="{8DC745EA-38A9-4829-27D2-DB89F128AE36}"/>
                </a:ext>
              </a:extLst>
            </p:cNvPr>
            <p:cNvSpPr/>
            <p:nvPr/>
          </p:nvSpPr>
          <p:spPr>
            <a:xfrm>
              <a:off x="5672167" y="2073396"/>
              <a:ext cx="1109700" cy="1109700"/>
            </a:xfrm>
            <a:prstGeom prst="ellipse">
              <a:avLst/>
            </a:pr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1615;p57">
              <a:extLst>
                <a:ext uri="{FF2B5EF4-FFF2-40B4-BE49-F238E27FC236}">
                  <a16:creationId xmlns:a16="http://schemas.microsoft.com/office/drawing/2014/main" id="{98468CEB-4B2C-7A6F-0E64-8A94DF7A7B27}"/>
                </a:ext>
              </a:extLst>
            </p:cNvPr>
            <p:cNvSpPr/>
            <p:nvPr/>
          </p:nvSpPr>
          <p:spPr>
            <a:xfrm>
              <a:off x="4215904" y="2073396"/>
              <a:ext cx="1109700" cy="1109700"/>
            </a:xfrm>
            <a:prstGeom prst="ellipse">
              <a:avLst/>
            </a:pr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1616;p57">
              <a:extLst>
                <a:ext uri="{FF2B5EF4-FFF2-40B4-BE49-F238E27FC236}">
                  <a16:creationId xmlns:a16="http://schemas.microsoft.com/office/drawing/2014/main" id="{0D4E7D94-DAC0-02AD-EA4A-4F20EF5A7FE4}"/>
                </a:ext>
              </a:extLst>
            </p:cNvPr>
            <p:cNvSpPr/>
            <p:nvPr/>
          </p:nvSpPr>
          <p:spPr>
            <a:xfrm>
              <a:off x="2752846" y="2073396"/>
              <a:ext cx="1109700" cy="1109700"/>
            </a:xfrm>
            <a:prstGeom prst="ellipse">
              <a:avLst/>
            </a:prstGeom>
            <a:grp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72" name="Google Shape;1617;p57">
              <a:extLst>
                <a:ext uri="{FF2B5EF4-FFF2-40B4-BE49-F238E27FC236}">
                  <a16:creationId xmlns:a16="http://schemas.microsoft.com/office/drawing/2014/main" id="{A92903FD-82BF-618C-EDF6-30E36AE05945}"/>
                </a:ext>
              </a:extLst>
            </p:cNvPr>
            <p:cNvSpPr/>
            <p:nvPr/>
          </p:nvSpPr>
          <p:spPr>
            <a:xfrm rot="10800000">
              <a:off x="6946558" y="2632746"/>
              <a:ext cx="1444814" cy="722854"/>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grpFill/>
            <a:ln w="19050" cap="rnd" cmpd="sng">
              <a:solidFill>
                <a:schemeClr val="tx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1618;p57">
              <a:extLst>
                <a:ext uri="{FF2B5EF4-FFF2-40B4-BE49-F238E27FC236}">
                  <a16:creationId xmlns:a16="http://schemas.microsoft.com/office/drawing/2014/main" id="{4A9DB7F8-F1D6-9C94-DE85-8740F1C0FA11}"/>
                </a:ext>
              </a:extLst>
            </p:cNvPr>
            <p:cNvSpPr/>
            <p:nvPr/>
          </p:nvSpPr>
          <p:spPr>
            <a:xfrm rot="10800000">
              <a:off x="5501810" y="1910966"/>
              <a:ext cx="1444814" cy="721772"/>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grpFill/>
            <a:ln w="19050" cap="rnd" cmpd="sng">
              <a:solidFill>
                <a:schemeClr val="tx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 name="Google Shape;1619;p57">
              <a:extLst>
                <a:ext uri="{FF2B5EF4-FFF2-40B4-BE49-F238E27FC236}">
                  <a16:creationId xmlns:a16="http://schemas.microsoft.com/office/drawing/2014/main" id="{259A0F4F-798E-4CD6-0F6D-9490B6AC1240}"/>
                </a:ext>
              </a:extLst>
            </p:cNvPr>
            <p:cNvSpPr/>
            <p:nvPr/>
          </p:nvSpPr>
          <p:spPr>
            <a:xfrm rot="10800000">
              <a:off x="4057095" y="2632746"/>
              <a:ext cx="1444781" cy="722854"/>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grpFill/>
            <a:ln w="19050" cap="rnd" cmpd="sng">
              <a:solidFill>
                <a:schemeClr val="tx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75" name="Google Shape;1620;p57">
              <a:extLst>
                <a:ext uri="{FF2B5EF4-FFF2-40B4-BE49-F238E27FC236}">
                  <a16:creationId xmlns:a16="http://schemas.microsoft.com/office/drawing/2014/main" id="{2A07D08B-8352-C735-F51B-55C7447BE01B}"/>
                </a:ext>
              </a:extLst>
            </p:cNvPr>
            <p:cNvSpPr/>
            <p:nvPr/>
          </p:nvSpPr>
          <p:spPr>
            <a:xfrm rot="10800000">
              <a:off x="2612347" y="1910966"/>
              <a:ext cx="1444814" cy="721772"/>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grpFill/>
            <a:ln w="19050" cap="rnd" cmpd="sng">
              <a:solidFill>
                <a:schemeClr val="tx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 name="Google Shape;1621;p57">
              <a:extLst>
                <a:ext uri="{FF2B5EF4-FFF2-40B4-BE49-F238E27FC236}">
                  <a16:creationId xmlns:a16="http://schemas.microsoft.com/office/drawing/2014/main" id="{169A9C27-626A-332A-C3DF-F99D50ACFE0F}"/>
                </a:ext>
              </a:extLst>
            </p:cNvPr>
            <p:cNvSpPr/>
            <p:nvPr/>
          </p:nvSpPr>
          <p:spPr>
            <a:xfrm rot="10800000">
              <a:off x="5441710" y="2568074"/>
              <a:ext cx="120330" cy="12034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 name="Google Shape;1622;p57">
              <a:extLst>
                <a:ext uri="{FF2B5EF4-FFF2-40B4-BE49-F238E27FC236}">
                  <a16:creationId xmlns:a16="http://schemas.microsoft.com/office/drawing/2014/main" id="{3E1012DA-F196-C571-98B0-33F20AD4261B}"/>
                </a:ext>
              </a:extLst>
            </p:cNvPr>
            <p:cNvSpPr/>
            <p:nvPr/>
          </p:nvSpPr>
          <p:spPr>
            <a:xfrm rot="10800000">
              <a:off x="3996962" y="2568074"/>
              <a:ext cx="120330" cy="12034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 name="Google Shape;1623;p57">
              <a:extLst>
                <a:ext uri="{FF2B5EF4-FFF2-40B4-BE49-F238E27FC236}">
                  <a16:creationId xmlns:a16="http://schemas.microsoft.com/office/drawing/2014/main" id="{48F1AF5E-499B-8D16-1A38-5B66727822EA}"/>
                </a:ext>
              </a:extLst>
            </p:cNvPr>
            <p:cNvSpPr/>
            <p:nvPr/>
          </p:nvSpPr>
          <p:spPr>
            <a:xfrm rot="10800000">
              <a:off x="2552214" y="2568074"/>
              <a:ext cx="120330" cy="12034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 name="Google Shape;1624;p57">
              <a:extLst>
                <a:ext uri="{FF2B5EF4-FFF2-40B4-BE49-F238E27FC236}">
                  <a16:creationId xmlns:a16="http://schemas.microsoft.com/office/drawing/2014/main" id="{E4CFEAC2-281C-11E5-514E-40AEA4883AD3}"/>
                </a:ext>
              </a:extLst>
            </p:cNvPr>
            <p:cNvSpPr/>
            <p:nvPr/>
          </p:nvSpPr>
          <p:spPr>
            <a:xfrm rot="10800000">
              <a:off x="6886425" y="2568074"/>
              <a:ext cx="120363" cy="12034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 name="Google Shape;1625;p57">
              <a:extLst>
                <a:ext uri="{FF2B5EF4-FFF2-40B4-BE49-F238E27FC236}">
                  <a16:creationId xmlns:a16="http://schemas.microsoft.com/office/drawing/2014/main" id="{0D016DAE-0277-5AE1-6F89-A4FC507B6E61}"/>
                </a:ext>
              </a:extLst>
            </p:cNvPr>
            <p:cNvSpPr/>
            <p:nvPr/>
          </p:nvSpPr>
          <p:spPr>
            <a:xfrm rot="10800000">
              <a:off x="8336692" y="2568074"/>
              <a:ext cx="120330" cy="12034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4DD65B7E-BE0A-B66D-AEC6-8F9EEBF3D436}"/>
              </a:ext>
            </a:extLst>
          </p:cNvPr>
          <p:cNvPicPr>
            <a:picLocks noChangeAspect="1"/>
          </p:cNvPicPr>
          <p:nvPr/>
        </p:nvPicPr>
        <p:blipFill>
          <a:blip r:embed="rId3"/>
          <a:stretch>
            <a:fillRect/>
          </a:stretch>
        </p:blipFill>
        <p:spPr>
          <a:xfrm>
            <a:off x="2097932" y="3093144"/>
            <a:ext cx="1065800" cy="1065800"/>
          </a:xfrm>
          <a:prstGeom prst="rect">
            <a:avLst/>
          </a:prstGeom>
        </p:spPr>
      </p:pic>
      <p:pic>
        <p:nvPicPr>
          <p:cNvPr id="7" name="Picture 6">
            <a:extLst>
              <a:ext uri="{FF2B5EF4-FFF2-40B4-BE49-F238E27FC236}">
                <a16:creationId xmlns:a16="http://schemas.microsoft.com/office/drawing/2014/main" id="{3F17E965-CEF6-3F8A-1407-6E4A49133895}"/>
              </a:ext>
            </a:extLst>
          </p:cNvPr>
          <p:cNvPicPr>
            <a:picLocks noChangeAspect="1"/>
          </p:cNvPicPr>
          <p:nvPr/>
        </p:nvPicPr>
        <p:blipFill>
          <a:blip r:embed="rId4"/>
          <a:stretch>
            <a:fillRect/>
          </a:stretch>
        </p:blipFill>
        <p:spPr>
          <a:xfrm>
            <a:off x="4395358" y="3137463"/>
            <a:ext cx="1065800" cy="1065800"/>
          </a:xfrm>
          <a:prstGeom prst="rect">
            <a:avLst/>
          </a:prstGeom>
        </p:spPr>
      </p:pic>
      <p:pic>
        <p:nvPicPr>
          <p:cNvPr id="9" name="Picture 8">
            <a:extLst>
              <a:ext uri="{FF2B5EF4-FFF2-40B4-BE49-F238E27FC236}">
                <a16:creationId xmlns:a16="http://schemas.microsoft.com/office/drawing/2014/main" id="{77FF1D11-0B05-FB05-9362-AB1A74613214}"/>
              </a:ext>
            </a:extLst>
          </p:cNvPr>
          <p:cNvPicPr>
            <a:picLocks noChangeAspect="1"/>
          </p:cNvPicPr>
          <p:nvPr/>
        </p:nvPicPr>
        <p:blipFill>
          <a:blip r:embed="rId5"/>
          <a:stretch>
            <a:fillRect/>
          </a:stretch>
        </p:blipFill>
        <p:spPr>
          <a:xfrm>
            <a:off x="9028268" y="3034029"/>
            <a:ext cx="1065800" cy="1065800"/>
          </a:xfrm>
          <a:prstGeom prst="rect">
            <a:avLst/>
          </a:prstGeom>
        </p:spPr>
      </p:pic>
      <p:pic>
        <p:nvPicPr>
          <p:cNvPr id="11" name="Picture 10">
            <a:extLst>
              <a:ext uri="{FF2B5EF4-FFF2-40B4-BE49-F238E27FC236}">
                <a16:creationId xmlns:a16="http://schemas.microsoft.com/office/drawing/2014/main" id="{E36CD062-3935-B1E1-28E8-E076CEB9B8B8}"/>
              </a:ext>
            </a:extLst>
          </p:cNvPr>
          <p:cNvPicPr>
            <a:picLocks noChangeAspect="1"/>
          </p:cNvPicPr>
          <p:nvPr/>
        </p:nvPicPr>
        <p:blipFill>
          <a:blip r:embed="rId6"/>
          <a:stretch>
            <a:fillRect/>
          </a:stretch>
        </p:blipFill>
        <p:spPr>
          <a:xfrm>
            <a:off x="6742916" y="3083717"/>
            <a:ext cx="1065800" cy="1065800"/>
          </a:xfrm>
          <a:prstGeom prst="rect">
            <a:avLst/>
          </a:prstGeom>
        </p:spPr>
      </p:pic>
      <p:sp>
        <p:nvSpPr>
          <p:cNvPr id="2" name="Google Shape;1627;p57">
            <a:extLst>
              <a:ext uri="{FF2B5EF4-FFF2-40B4-BE49-F238E27FC236}">
                <a16:creationId xmlns:a16="http://schemas.microsoft.com/office/drawing/2014/main" id="{9210FAFF-153C-758B-7965-ECA835DA95FB}"/>
              </a:ext>
            </a:extLst>
          </p:cNvPr>
          <p:cNvSpPr txBox="1">
            <a:spLocks/>
          </p:cNvSpPr>
          <p:nvPr/>
        </p:nvSpPr>
        <p:spPr>
          <a:xfrm>
            <a:off x="5836961" y="4726537"/>
            <a:ext cx="2807156" cy="82511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500" dirty="0">
                <a:latin typeface="Arial" panose="020B0604020202020204" pitchFamily="34" charset="0"/>
                <a:ea typeface="Cambria" panose="02040503050406030204" pitchFamily="18" charset="0"/>
                <a:cs typeface="Arial" panose="020B0604020202020204" pitchFamily="34" charset="0"/>
              </a:rPr>
              <a:t>Regular income generate alpha</a:t>
            </a:r>
          </a:p>
        </p:txBody>
      </p:sp>
      <p:sp>
        <p:nvSpPr>
          <p:cNvPr id="5" name="Google Shape;1628;p57">
            <a:extLst>
              <a:ext uri="{FF2B5EF4-FFF2-40B4-BE49-F238E27FC236}">
                <a16:creationId xmlns:a16="http://schemas.microsoft.com/office/drawing/2014/main" id="{ADB9DCBB-C0EA-BF41-C80C-478184FA7860}"/>
              </a:ext>
            </a:extLst>
          </p:cNvPr>
          <p:cNvSpPr txBox="1">
            <a:spLocks/>
          </p:cNvSpPr>
          <p:nvPr/>
        </p:nvSpPr>
        <p:spPr>
          <a:xfrm>
            <a:off x="3447088" y="1696647"/>
            <a:ext cx="3241621" cy="114799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1100"/>
              <a:buFont typeface="Arial"/>
              <a:buNone/>
            </a:pPr>
            <a:r>
              <a:rPr lang="en-US" sz="2500" dirty="0">
                <a:latin typeface="Arial" panose="020B0604020202020204" pitchFamily="34" charset="0"/>
                <a:ea typeface="Cambria" panose="02040503050406030204" pitchFamily="18" charset="0"/>
                <a:cs typeface="Arial" panose="020B0604020202020204" pitchFamily="34" charset="0"/>
              </a:rPr>
              <a:t>Low margin compared to naked call writing</a:t>
            </a:r>
          </a:p>
        </p:txBody>
      </p:sp>
      <p:sp>
        <p:nvSpPr>
          <p:cNvPr id="8" name="Google Shape;1629;p57">
            <a:extLst>
              <a:ext uri="{FF2B5EF4-FFF2-40B4-BE49-F238E27FC236}">
                <a16:creationId xmlns:a16="http://schemas.microsoft.com/office/drawing/2014/main" id="{BC108D27-EB82-061A-F836-50EC325A2362}"/>
              </a:ext>
            </a:extLst>
          </p:cNvPr>
          <p:cNvSpPr txBox="1">
            <a:spLocks/>
          </p:cNvSpPr>
          <p:nvPr/>
        </p:nvSpPr>
        <p:spPr>
          <a:xfrm>
            <a:off x="1270198" y="4717669"/>
            <a:ext cx="2749176" cy="115442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500" dirty="0">
                <a:latin typeface="Arial" panose="020B0604020202020204" pitchFamily="34" charset="0"/>
                <a:ea typeface="Cambria" panose="02040503050406030204" pitchFamily="18" charset="0"/>
                <a:cs typeface="Arial" panose="020B0604020202020204" pitchFamily="34" charset="0"/>
              </a:rPr>
              <a:t>No additional risk as you have the portfolio</a:t>
            </a:r>
          </a:p>
        </p:txBody>
      </p:sp>
      <p:sp>
        <p:nvSpPr>
          <p:cNvPr id="10" name="Google Shape;1630;p57">
            <a:extLst>
              <a:ext uri="{FF2B5EF4-FFF2-40B4-BE49-F238E27FC236}">
                <a16:creationId xmlns:a16="http://schemas.microsoft.com/office/drawing/2014/main" id="{94C07672-08C9-CCCF-D2BB-D77C6A3B3C49}"/>
              </a:ext>
            </a:extLst>
          </p:cNvPr>
          <p:cNvSpPr txBox="1">
            <a:spLocks/>
          </p:cNvSpPr>
          <p:nvPr/>
        </p:nvSpPr>
        <p:spPr>
          <a:xfrm>
            <a:off x="8142434" y="1708896"/>
            <a:ext cx="2837468" cy="7125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500" dirty="0">
                <a:latin typeface="Arial" panose="020B0604020202020204" pitchFamily="34" charset="0"/>
                <a:ea typeface="Cambria" panose="02040503050406030204" pitchFamily="18" charset="0"/>
                <a:cs typeface="Arial" panose="020B0604020202020204" pitchFamily="34" charset="0"/>
              </a:rPr>
              <a:t>Hedged against market volatility</a:t>
            </a:r>
          </a:p>
        </p:txBody>
      </p:sp>
      <p:pic>
        <p:nvPicPr>
          <p:cNvPr id="28"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3614146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p:cNvGrpSpPr/>
          <p:nvPr/>
        </p:nvGrpSpPr>
        <p:grpSpPr>
          <a:xfrm>
            <a:off x="0" y="50"/>
            <a:ext cx="12192000" cy="868680"/>
            <a:chOff x="0" y="50"/>
            <a:chExt cx="12192000" cy="868680"/>
          </a:xfrm>
        </p:grpSpPr>
        <p:pic>
          <p:nvPicPr>
            <p:cNvPr id="10" name="object 3"/>
            <p:cNvPicPr/>
            <p:nvPr/>
          </p:nvPicPr>
          <p:blipFill>
            <a:blip r:embed="rId2" cstate="print"/>
            <a:stretch>
              <a:fillRect/>
            </a:stretch>
          </p:blipFill>
          <p:spPr>
            <a:xfrm>
              <a:off x="295656" y="1523"/>
              <a:ext cx="11896344" cy="793154"/>
            </a:xfrm>
            <a:prstGeom prst="rect">
              <a:avLst/>
            </a:prstGeom>
          </p:spPr>
        </p:pic>
        <p:sp>
          <p:nvSpPr>
            <p:cNvPr id="11"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42BCD610-33B9-3D0A-3A72-DD1554C08FD1}"/>
              </a:ext>
            </a:extLst>
          </p:cNvPr>
          <p:cNvSpPr txBox="1"/>
          <p:nvPr/>
        </p:nvSpPr>
        <p:spPr>
          <a:xfrm>
            <a:off x="0" y="495916"/>
            <a:ext cx="12192000" cy="553998"/>
          </a:xfrm>
          <a:prstGeom prst="rect">
            <a:avLst/>
          </a:prstGeom>
          <a:noFill/>
        </p:spPr>
        <p:txBody>
          <a:bodyPr wrap="square">
            <a:spAutoFit/>
          </a:bodyPr>
          <a:lstStyle/>
          <a:p>
            <a:pPr algn="ctr"/>
            <a:r>
              <a:rPr lang="en-IN" sz="3000" dirty="0">
                <a:latin typeface="Arial" panose="020B0604020202020204" pitchFamily="34" charset="0"/>
                <a:ea typeface="Cambria" panose="02040503050406030204" pitchFamily="18" charset="0"/>
                <a:cs typeface="Arial" panose="020B0604020202020204" pitchFamily="34" charset="0"/>
              </a:rPr>
              <a:t>Covered Call Strategy Example</a:t>
            </a:r>
          </a:p>
        </p:txBody>
      </p:sp>
      <p:sp>
        <p:nvSpPr>
          <p:cNvPr id="2" name="TextBox 1"/>
          <p:cNvSpPr txBox="1"/>
          <p:nvPr/>
        </p:nvSpPr>
        <p:spPr>
          <a:xfrm>
            <a:off x="540324" y="1506172"/>
            <a:ext cx="4902304" cy="477054"/>
          </a:xfrm>
          <a:prstGeom prst="rect">
            <a:avLst/>
          </a:prstGeom>
          <a:noFill/>
        </p:spPr>
        <p:txBody>
          <a:bodyPr wrap="none" rtlCol="0">
            <a:spAutoFit/>
          </a:bodyPr>
          <a:lstStyle/>
          <a:p>
            <a:r>
              <a:rPr lang="en-US" sz="2500" dirty="0">
                <a:latin typeface="Arial" panose="020B0604020202020204" pitchFamily="34" charset="0"/>
                <a:ea typeface="Cambria" panose="02040503050406030204" pitchFamily="18" charset="0"/>
                <a:cs typeface="Arial" panose="020B0604020202020204" pitchFamily="34" charset="0"/>
              </a:rPr>
              <a:t>Hold </a:t>
            </a:r>
            <a:r>
              <a:rPr lang="en-US" sz="2500" dirty="0" smtClean="0">
                <a:latin typeface="Arial" panose="020B0604020202020204" pitchFamily="34" charset="0"/>
                <a:ea typeface="Cambria" panose="02040503050406030204" pitchFamily="18" charset="0"/>
                <a:cs typeface="Arial" panose="020B0604020202020204" pitchFamily="34" charset="0"/>
              </a:rPr>
              <a:t>550 </a:t>
            </a:r>
            <a:r>
              <a:rPr lang="en-US" sz="2500" dirty="0">
                <a:latin typeface="Arial" panose="020B0604020202020204" pitchFamily="34" charset="0"/>
                <a:ea typeface="Cambria" panose="02040503050406030204" pitchFamily="18" charset="0"/>
                <a:cs typeface="Arial" panose="020B0604020202020204" pitchFamily="34" charset="0"/>
              </a:rPr>
              <a:t>shares of </a:t>
            </a:r>
            <a:r>
              <a:rPr lang="en-US" sz="2500" dirty="0" smtClean="0">
                <a:solidFill>
                  <a:srgbClr val="C00000"/>
                </a:solidFill>
                <a:latin typeface="Arial" panose="020B0604020202020204" pitchFamily="34" charset="0"/>
                <a:ea typeface="Cambria" panose="02040503050406030204" pitchFamily="18" charset="0"/>
                <a:cs typeface="Arial" panose="020B0604020202020204" pitchFamily="34" charset="0"/>
              </a:rPr>
              <a:t>HDFCBANK  </a:t>
            </a:r>
            <a:endParaRPr lang="en-US" sz="2500"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6" name="TextBox 5"/>
          <p:cNvSpPr txBox="1"/>
          <p:nvPr/>
        </p:nvSpPr>
        <p:spPr>
          <a:xfrm>
            <a:off x="540324" y="3913748"/>
            <a:ext cx="3658374" cy="477054"/>
          </a:xfrm>
          <a:prstGeom prst="rect">
            <a:avLst/>
          </a:prstGeom>
          <a:noFill/>
        </p:spPr>
        <p:txBody>
          <a:bodyPr wrap="none" rtlCol="0">
            <a:spAutoFit/>
          </a:bodyPr>
          <a:lstStyle/>
          <a:p>
            <a:r>
              <a:rPr lang="en-US" sz="2500" dirty="0">
                <a:latin typeface="Arial" panose="020B0604020202020204" pitchFamily="34" charset="0"/>
                <a:ea typeface="Cambria" panose="02040503050406030204" pitchFamily="18" charset="0"/>
                <a:cs typeface="Arial" panose="020B0604020202020204" pitchFamily="34" charset="0"/>
              </a:rPr>
              <a:t>Hold </a:t>
            </a:r>
            <a:r>
              <a:rPr lang="en-US" sz="2500" dirty="0" smtClean="0">
                <a:latin typeface="Arial" panose="020B0604020202020204" pitchFamily="34" charset="0"/>
                <a:ea typeface="Cambria" panose="02040503050406030204" pitchFamily="18" charset="0"/>
                <a:cs typeface="Arial" panose="020B0604020202020204" pitchFamily="34" charset="0"/>
              </a:rPr>
              <a:t>1600 </a:t>
            </a:r>
            <a:r>
              <a:rPr lang="en-US" sz="2500" dirty="0">
                <a:latin typeface="Arial" panose="020B0604020202020204" pitchFamily="34" charset="0"/>
                <a:ea typeface="Cambria" panose="02040503050406030204" pitchFamily="18" charset="0"/>
                <a:cs typeface="Arial" panose="020B0604020202020204" pitchFamily="34" charset="0"/>
              </a:rPr>
              <a:t>shares of </a:t>
            </a:r>
            <a:r>
              <a:rPr lang="en-US" sz="2500" dirty="0" smtClean="0">
                <a:solidFill>
                  <a:srgbClr val="C00000"/>
                </a:solidFill>
                <a:latin typeface="Arial" panose="020B0604020202020204" pitchFamily="34" charset="0"/>
                <a:ea typeface="Cambria" panose="02040503050406030204" pitchFamily="18" charset="0"/>
                <a:cs typeface="Arial" panose="020B0604020202020204" pitchFamily="34" charset="0"/>
              </a:rPr>
              <a:t>ITC</a:t>
            </a:r>
            <a:endParaRPr lang="en-US" sz="2500"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3" name="TextBox 2"/>
          <p:cNvSpPr txBox="1"/>
          <p:nvPr/>
        </p:nvSpPr>
        <p:spPr>
          <a:xfrm>
            <a:off x="4789305" y="4428511"/>
            <a:ext cx="7305710" cy="1938992"/>
          </a:xfrm>
          <a:prstGeom prst="rect">
            <a:avLst/>
          </a:prstGeom>
          <a:noFill/>
        </p:spPr>
        <p:txBody>
          <a:bodyPr wrap="square" rtlCol="0">
            <a:spAutoFit/>
          </a:bodyPr>
          <a:lstStyle/>
          <a:p>
            <a:r>
              <a:rPr lang="en-US" sz="2000" dirty="0">
                <a:latin typeface="Arial" panose="020B0604020202020204" pitchFamily="34" charset="0"/>
                <a:ea typeface="Cambria" panose="02040503050406030204" pitchFamily="18" charset="0"/>
                <a:cs typeface="Arial" panose="020B0604020202020204" pitchFamily="34" charset="0"/>
              </a:rPr>
              <a:t>CMP </a:t>
            </a:r>
            <a:r>
              <a:rPr lang="en-US" sz="2000" dirty="0" smtClean="0">
                <a:latin typeface="Arial" panose="020B0604020202020204" pitchFamily="34" charset="0"/>
                <a:ea typeface="Cambria" panose="02040503050406030204" pitchFamily="18" charset="0"/>
                <a:cs typeface="Arial" panose="020B0604020202020204" pitchFamily="34" charset="0"/>
              </a:rPr>
              <a:t>410, </a:t>
            </a:r>
            <a:r>
              <a:rPr lang="en-US" sz="2000" dirty="0">
                <a:latin typeface="Arial" panose="020B0604020202020204" pitchFamily="34" charset="0"/>
                <a:ea typeface="Cambria" panose="02040503050406030204" pitchFamily="18" charset="0"/>
                <a:cs typeface="Arial" panose="020B0604020202020204" pitchFamily="34" charset="0"/>
              </a:rPr>
              <a:t>Lot size: </a:t>
            </a:r>
            <a:r>
              <a:rPr lang="en-US" sz="2000" dirty="0" smtClean="0">
                <a:latin typeface="Arial" panose="020B0604020202020204" pitchFamily="34" charset="0"/>
                <a:ea typeface="Cambria" panose="02040503050406030204" pitchFamily="18" charset="0"/>
                <a:cs typeface="Arial" panose="020B0604020202020204" pitchFamily="34" charset="0"/>
              </a:rPr>
              <a:t>1600 </a:t>
            </a:r>
            <a:r>
              <a:rPr lang="en-US" sz="2000" dirty="0">
                <a:latin typeface="Arial" panose="020B0604020202020204" pitchFamily="34" charset="0"/>
                <a:ea typeface="Cambria" panose="02040503050406030204" pitchFamily="18" charset="0"/>
                <a:cs typeface="Arial" panose="020B0604020202020204" pitchFamily="34" charset="0"/>
              </a:rPr>
              <a:t>shares</a:t>
            </a:r>
          </a:p>
          <a:p>
            <a:endParaRPr lang="en-US" sz="2000" dirty="0">
              <a:latin typeface="Arial" panose="020B0604020202020204" pitchFamily="34" charset="0"/>
              <a:ea typeface="Cambria" panose="02040503050406030204" pitchFamily="18" charset="0"/>
              <a:cs typeface="Arial" panose="020B0604020202020204" pitchFamily="34" charset="0"/>
            </a:endParaRPr>
          </a:p>
          <a:p>
            <a:r>
              <a:rPr lang="en-US" sz="2000" dirty="0" smtClean="0">
                <a:latin typeface="Arial" panose="020B0604020202020204" pitchFamily="34" charset="0"/>
                <a:ea typeface="Cambria" panose="02040503050406030204" pitchFamily="18" charset="0"/>
                <a:cs typeface="Arial" panose="020B0604020202020204" pitchFamily="34" charset="0"/>
              </a:rPr>
              <a:t>(</a:t>
            </a:r>
            <a:r>
              <a:rPr lang="en-US" sz="2000" dirty="0">
                <a:latin typeface="Arial" panose="020B0604020202020204" pitchFamily="34" charset="0"/>
                <a:ea typeface="Cambria" panose="02040503050406030204" pitchFamily="18" charset="0"/>
                <a:cs typeface="Arial" panose="020B0604020202020204" pitchFamily="34" charset="0"/>
              </a:rPr>
              <a:t>6</a:t>
            </a:r>
            <a:r>
              <a:rPr lang="en-US" sz="2000" dirty="0" smtClean="0">
                <a:latin typeface="Arial" panose="020B0604020202020204" pitchFamily="34" charset="0"/>
                <a:ea typeface="Cambria" panose="02040503050406030204" pitchFamily="18" charset="0"/>
                <a:cs typeface="Arial" panose="020B0604020202020204" pitchFamily="34" charset="0"/>
              </a:rPr>
              <a:t>% </a:t>
            </a:r>
            <a:r>
              <a:rPr lang="en-US" sz="2000" dirty="0">
                <a:latin typeface="Arial" panose="020B0604020202020204" pitchFamily="34" charset="0"/>
                <a:ea typeface="Cambria" panose="02040503050406030204" pitchFamily="18" charset="0"/>
                <a:cs typeface="Arial" panose="020B0604020202020204" pitchFamily="34" charset="0"/>
              </a:rPr>
              <a:t>OTM) </a:t>
            </a:r>
            <a:r>
              <a:rPr lang="en-US" sz="2000" dirty="0" smtClean="0">
                <a:latin typeface="Arial" panose="020B0604020202020204" pitchFamily="34" charset="0"/>
                <a:ea typeface="Cambria" panose="02040503050406030204" pitchFamily="18" charset="0"/>
                <a:cs typeface="Arial" panose="020B0604020202020204" pitchFamily="34" charset="0"/>
              </a:rPr>
              <a:t>435 </a:t>
            </a:r>
            <a:r>
              <a:rPr lang="en-US" sz="2000" dirty="0">
                <a:latin typeface="Arial" panose="020B0604020202020204" pitchFamily="34" charset="0"/>
                <a:ea typeface="Cambria" panose="02040503050406030204" pitchFamily="18" charset="0"/>
                <a:cs typeface="Arial" panose="020B0604020202020204" pitchFamily="34" charset="0"/>
              </a:rPr>
              <a:t>call @ </a:t>
            </a:r>
            <a:r>
              <a:rPr lang="en-US" sz="2000" dirty="0" smtClean="0">
                <a:latin typeface="Arial" panose="020B0604020202020204" pitchFamily="34" charset="0"/>
                <a:ea typeface="Cambria" panose="02040503050406030204" pitchFamily="18" charset="0"/>
                <a:cs typeface="Arial" panose="020B0604020202020204" pitchFamily="34" charset="0"/>
              </a:rPr>
              <a:t>1.90 </a:t>
            </a:r>
            <a:r>
              <a:rPr lang="en-US" sz="2000" dirty="0">
                <a:latin typeface="Arial" panose="020B0604020202020204" pitchFamily="34" charset="0"/>
                <a:ea typeface="Cambria" panose="02040503050406030204" pitchFamily="18" charset="0"/>
                <a:cs typeface="Arial" panose="020B0604020202020204" pitchFamily="34" charset="0"/>
              </a:rPr>
              <a:t>(0.5% p.m. Annualized yield 6%)</a:t>
            </a:r>
          </a:p>
          <a:p>
            <a:endParaRPr lang="en-US" sz="2000" dirty="0">
              <a:latin typeface="Arial" panose="020B0604020202020204" pitchFamily="34" charset="0"/>
              <a:ea typeface="Cambria" panose="02040503050406030204" pitchFamily="18" charset="0"/>
              <a:cs typeface="Arial" panose="020B0604020202020204" pitchFamily="34" charset="0"/>
            </a:endParaRPr>
          </a:p>
          <a:p>
            <a:r>
              <a:rPr lang="en-US" sz="2000" dirty="0">
                <a:latin typeface="Arial" panose="020B0604020202020204" pitchFamily="34" charset="0"/>
                <a:ea typeface="Cambria" panose="02040503050406030204" pitchFamily="18" charset="0"/>
                <a:cs typeface="Arial" panose="020B0604020202020204" pitchFamily="34" charset="0"/>
              </a:rPr>
              <a:t>(</a:t>
            </a:r>
            <a:r>
              <a:rPr lang="en-US" sz="2000" dirty="0" smtClean="0">
                <a:latin typeface="Arial" panose="020B0604020202020204" pitchFamily="34" charset="0"/>
                <a:ea typeface="Cambria" panose="02040503050406030204" pitchFamily="18" charset="0"/>
                <a:cs typeface="Arial" panose="020B0604020202020204" pitchFamily="34" charset="0"/>
              </a:rPr>
              <a:t>10% </a:t>
            </a:r>
            <a:r>
              <a:rPr lang="en-US" sz="2000" dirty="0">
                <a:latin typeface="Arial" panose="020B0604020202020204" pitchFamily="34" charset="0"/>
                <a:ea typeface="Cambria" panose="02040503050406030204" pitchFamily="18" charset="0"/>
                <a:cs typeface="Arial" panose="020B0604020202020204" pitchFamily="34" charset="0"/>
              </a:rPr>
              <a:t>OTM) </a:t>
            </a:r>
            <a:r>
              <a:rPr lang="en-US" sz="2000" dirty="0" smtClean="0">
                <a:latin typeface="Arial" panose="020B0604020202020204" pitchFamily="34" charset="0"/>
                <a:ea typeface="Cambria" panose="02040503050406030204" pitchFamily="18" charset="0"/>
                <a:cs typeface="Arial" panose="020B0604020202020204" pitchFamily="34" charset="0"/>
              </a:rPr>
              <a:t>450 call </a:t>
            </a:r>
            <a:r>
              <a:rPr lang="en-US" sz="2000" dirty="0">
                <a:latin typeface="Arial" panose="020B0604020202020204" pitchFamily="34" charset="0"/>
                <a:ea typeface="Cambria" panose="02040503050406030204" pitchFamily="18" charset="0"/>
                <a:cs typeface="Arial" panose="020B0604020202020204" pitchFamily="34" charset="0"/>
              </a:rPr>
              <a:t>@ </a:t>
            </a:r>
            <a:r>
              <a:rPr lang="en-US" sz="2000" dirty="0" smtClean="0">
                <a:latin typeface="Arial" panose="020B0604020202020204" pitchFamily="34" charset="0"/>
                <a:ea typeface="Cambria" panose="02040503050406030204" pitchFamily="18" charset="0"/>
                <a:cs typeface="Arial" panose="020B0604020202020204" pitchFamily="34" charset="0"/>
              </a:rPr>
              <a:t>1.10 </a:t>
            </a:r>
            <a:r>
              <a:rPr lang="en-US" sz="2000" dirty="0">
                <a:latin typeface="Arial" panose="020B0604020202020204" pitchFamily="34" charset="0"/>
                <a:ea typeface="Cambria" panose="02040503050406030204" pitchFamily="18" charset="0"/>
                <a:cs typeface="Arial" panose="020B0604020202020204" pitchFamily="34" charset="0"/>
              </a:rPr>
              <a:t>(0.25% p.m. Annualized yield 3</a:t>
            </a:r>
            <a:r>
              <a:rPr lang="en-US" sz="2000" dirty="0" smtClean="0">
                <a:latin typeface="Arial" panose="020B0604020202020204" pitchFamily="34" charset="0"/>
                <a:ea typeface="Cambria" panose="02040503050406030204" pitchFamily="18" charset="0"/>
                <a:cs typeface="Arial" panose="020B0604020202020204" pitchFamily="34" charset="0"/>
              </a:rPr>
              <a:t>%)</a:t>
            </a:r>
            <a:endParaRPr lang="en-US" sz="2000" dirty="0">
              <a:latin typeface="Arial" panose="020B0604020202020204" pitchFamily="34" charset="0"/>
              <a:ea typeface="Cambria" panose="02040503050406030204" pitchFamily="18" charset="0"/>
              <a:cs typeface="Arial" panose="020B0604020202020204" pitchFamily="34" charset="0"/>
            </a:endParaRPr>
          </a:p>
          <a:p>
            <a:endParaRPr lang="en-US" sz="2000" dirty="0">
              <a:latin typeface="Arial" panose="020B0604020202020204" pitchFamily="34" charset="0"/>
              <a:ea typeface="Cambria" panose="02040503050406030204" pitchFamily="18" charset="0"/>
              <a:cs typeface="Arial" panose="020B0604020202020204" pitchFamily="34" charset="0"/>
            </a:endParaRPr>
          </a:p>
        </p:txBody>
      </p:sp>
      <p:sp>
        <p:nvSpPr>
          <p:cNvPr id="8" name="TextBox 7"/>
          <p:cNvSpPr txBox="1"/>
          <p:nvPr/>
        </p:nvSpPr>
        <p:spPr>
          <a:xfrm>
            <a:off x="4650758" y="1931654"/>
            <a:ext cx="7361130" cy="1938992"/>
          </a:xfrm>
          <a:prstGeom prst="rect">
            <a:avLst/>
          </a:prstGeom>
          <a:noFill/>
        </p:spPr>
        <p:txBody>
          <a:bodyPr wrap="square" rtlCol="0">
            <a:spAutoFit/>
          </a:bodyPr>
          <a:lstStyle/>
          <a:p>
            <a:r>
              <a:rPr lang="en-US" sz="2000" dirty="0">
                <a:latin typeface="Arial" panose="020B0604020202020204" pitchFamily="34" charset="0"/>
                <a:ea typeface="Cambria" panose="02040503050406030204" pitchFamily="18" charset="0"/>
                <a:cs typeface="Arial" panose="020B0604020202020204" pitchFamily="34" charset="0"/>
              </a:rPr>
              <a:t>CMP </a:t>
            </a:r>
            <a:r>
              <a:rPr lang="en-US" sz="2000" dirty="0" smtClean="0">
                <a:latin typeface="Arial" panose="020B0604020202020204" pitchFamily="34" charset="0"/>
                <a:ea typeface="Cambria" panose="02040503050406030204" pitchFamily="18" charset="0"/>
                <a:cs typeface="Arial" panose="020B0604020202020204" pitchFamily="34" charset="0"/>
              </a:rPr>
              <a:t>1400, </a:t>
            </a:r>
            <a:r>
              <a:rPr lang="en-US" sz="2000" dirty="0">
                <a:latin typeface="Arial" panose="020B0604020202020204" pitchFamily="34" charset="0"/>
                <a:ea typeface="Cambria" panose="02040503050406030204" pitchFamily="18" charset="0"/>
                <a:cs typeface="Arial" panose="020B0604020202020204" pitchFamily="34" charset="0"/>
              </a:rPr>
              <a:t>Lot size: </a:t>
            </a:r>
            <a:r>
              <a:rPr lang="en-US" sz="2000" dirty="0" smtClean="0">
                <a:latin typeface="Arial" panose="020B0604020202020204" pitchFamily="34" charset="0"/>
                <a:ea typeface="Cambria" panose="02040503050406030204" pitchFamily="18" charset="0"/>
                <a:cs typeface="Arial" panose="020B0604020202020204" pitchFamily="34" charset="0"/>
              </a:rPr>
              <a:t>550 </a:t>
            </a:r>
            <a:r>
              <a:rPr lang="en-US" sz="2000" dirty="0">
                <a:latin typeface="Arial" panose="020B0604020202020204" pitchFamily="34" charset="0"/>
                <a:ea typeface="Cambria" panose="02040503050406030204" pitchFamily="18" charset="0"/>
                <a:cs typeface="Arial" panose="020B0604020202020204" pitchFamily="34" charset="0"/>
              </a:rPr>
              <a:t>shares</a:t>
            </a:r>
          </a:p>
          <a:p>
            <a:endParaRPr lang="en-US" sz="2000" dirty="0">
              <a:latin typeface="Arial" panose="020B0604020202020204" pitchFamily="34" charset="0"/>
              <a:ea typeface="Cambria" panose="02040503050406030204" pitchFamily="18" charset="0"/>
              <a:cs typeface="Arial" panose="020B0604020202020204" pitchFamily="34" charset="0"/>
            </a:endParaRPr>
          </a:p>
          <a:p>
            <a:r>
              <a:rPr lang="en-US" sz="2000" dirty="0" smtClean="0">
                <a:latin typeface="Arial" panose="020B0604020202020204" pitchFamily="34" charset="0"/>
                <a:ea typeface="Cambria" panose="02040503050406030204" pitchFamily="18" charset="0"/>
                <a:cs typeface="Arial" panose="020B0604020202020204" pitchFamily="34" charset="0"/>
              </a:rPr>
              <a:t>(6% </a:t>
            </a:r>
            <a:r>
              <a:rPr lang="en-US" sz="2000" dirty="0">
                <a:latin typeface="Arial" panose="020B0604020202020204" pitchFamily="34" charset="0"/>
                <a:ea typeface="Cambria" panose="02040503050406030204" pitchFamily="18" charset="0"/>
                <a:cs typeface="Arial" panose="020B0604020202020204" pitchFamily="34" charset="0"/>
              </a:rPr>
              <a:t>OTM) </a:t>
            </a:r>
            <a:r>
              <a:rPr lang="en-US" sz="2000" dirty="0" smtClean="0">
                <a:latin typeface="Arial" panose="020B0604020202020204" pitchFamily="34" charset="0"/>
                <a:ea typeface="Cambria" panose="02040503050406030204" pitchFamily="18" charset="0"/>
                <a:cs typeface="Arial" panose="020B0604020202020204" pitchFamily="34" charset="0"/>
              </a:rPr>
              <a:t>1480 </a:t>
            </a:r>
            <a:r>
              <a:rPr lang="en-US" sz="2000" dirty="0">
                <a:latin typeface="Arial" panose="020B0604020202020204" pitchFamily="34" charset="0"/>
                <a:ea typeface="Cambria" panose="02040503050406030204" pitchFamily="18" charset="0"/>
                <a:cs typeface="Arial" panose="020B0604020202020204" pitchFamily="34" charset="0"/>
              </a:rPr>
              <a:t>call @ </a:t>
            </a:r>
            <a:r>
              <a:rPr lang="en-US" sz="2000" dirty="0" smtClean="0">
                <a:latin typeface="Arial" panose="020B0604020202020204" pitchFamily="34" charset="0"/>
                <a:ea typeface="Cambria" panose="02040503050406030204" pitchFamily="18" charset="0"/>
                <a:cs typeface="Arial" panose="020B0604020202020204" pitchFamily="34" charset="0"/>
              </a:rPr>
              <a:t>6.75 </a:t>
            </a:r>
            <a:r>
              <a:rPr lang="en-US" sz="2000" dirty="0">
                <a:latin typeface="Arial" panose="020B0604020202020204" pitchFamily="34" charset="0"/>
                <a:ea typeface="Cambria" panose="02040503050406030204" pitchFamily="18" charset="0"/>
                <a:cs typeface="Arial" panose="020B0604020202020204" pitchFamily="34" charset="0"/>
              </a:rPr>
              <a:t>(0.5% p.m. Annualized yield 6%)</a:t>
            </a:r>
          </a:p>
          <a:p>
            <a:endParaRPr lang="en-US" sz="2000" dirty="0" smtClean="0">
              <a:latin typeface="Arial" panose="020B0604020202020204" pitchFamily="34" charset="0"/>
              <a:ea typeface="Cambria" panose="02040503050406030204" pitchFamily="18" charset="0"/>
              <a:cs typeface="Arial" panose="020B0604020202020204" pitchFamily="34" charset="0"/>
            </a:endParaRPr>
          </a:p>
          <a:p>
            <a:r>
              <a:rPr lang="en-US" sz="2000" dirty="0" smtClean="0">
                <a:latin typeface="Arial" panose="020B0604020202020204" pitchFamily="34" charset="0"/>
                <a:ea typeface="Cambria" panose="02040503050406030204" pitchFamily="18" charset="0"/>
                <a:cs typeface="Arial" panose="020B0604020202020204" pitchFamily="34" charset="0"/>
              </a:rPr>
              <a:t>(10% </a:t>
            </a:r>
            <a:r>
              <a:rPr lang="en-US" sz="2000" dirty="0">
                <a:latin typeface="Arial" panose="020B0604020202020204" pitchFamily="34" charset="0"/>
                <a:ea typeface="Cambria" panose="02040503050406030204" pitchFamily="18" charset="0"/>
                <a:cs typeface="Arial" panose="020B0604020202020204" pitchFamily="34" charset="0"/>
              </a:rPr>
              <a:t>OTM) </a:t>
            </a:r>
            <a:r>
              <a:rPr lang="en-US" sz="2000" dirty="0" smtClean="0">
                <a:latin typeface="Arial" panose="020B0604020202020204" pitchFamily="34" charset="0"/>
                <a:ea typeface="Cambria" panose="02040503050406030204" pitchFamily="18" charset="0"/>
                <a:cs typeface="Arial" panose="020B0604020202020204" pitchFamily="34" charset="0"/>
              </a:rPr>
              <a:t>1540 </a:t>
            </a:r>
            <a:r>
              <a:rPr lang="en-US" sz="2000" dirty="0">
                <a:latin typeface="Arial" panose="020B0604020202020204" pitchFamily="34" charset="0"/>
                <a:ea typeface="Cambria" panose="02040503050406030204" pitchFamily="18" charset="0"/>
                <a:cs typeface="Arial" panose="020B0604020202020204" pitchFamily="34" charset="0"/>
              </a:rPr>
              <a:t>call @ </a:t>
            </a:r>
            <a:r>
              <a:rPr lang="en-US" sz="2000" dirty="0" smtClean="0">
                <a:latin typeface="Arial" panose="020B0604020202020204" pitchFamily="34" charset="0"/>
                <a:ea typeface="Cambria" panose="02040503050406030204" pitchFamily="18" charset="0"/>
                <a:cs typeface="Arial" panose="020B0604020202020204" pitchFamily="34" charset="0"/>
              </a:rPr>
              <a:t>3.10 </a:t>
            </a:r>
            <a:r>
              <a:rPr lang="en-US" sz="2000" dirty="0">
                <a:latin typeface="Arial" panose="020B0604020202020204" pitchFamily="34" charset="0"/>
                <a:ea typeface="Cambria" panose="02040503050406030204" pitchFamily="18" charset="0"/>
                <a:cs typeface="Arial" panose="020B0604020202020204" pitchFamily="34" charset="0"/>
              </a:rPr>
              <a:t>(0.25% p.m. Annualized yield 3%)</a:t>
            </a:r>
          </a:p>
          <a:p>
            <a:endParaRPr lang="en-US" sz="2000" dirty="0">
              <a:latin typeface="Arial" panose="020B0604020202020204" pitchFamily="34"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E3163C4-D46F-FCA1-2DEC-BBD47C2986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047" l="0" r="98047">
                        <a14:foregroundMark x1="25781" y1="49805" x2="25781" y2="49805"/>
                        <a14:foregroundMark x1="25781" y1="43945" x2="25781" y2="43945"/>
                        <a14:foregroundMark x1="37891" y1="41406" x2="37891" y2="41406"/>
                        <a14:foregroundMark x1="41406" y1="51367" x2="41406" y2="51367"/>
                        <a14:foregroundMark x1="41406" y1="26758" x2="41406" y2="26758"/>
                        <a14:foregroundMark x1="35742" y1="26758" x2="35742" y2="26758"/>
                        <a14:foregroundMark x1="11133" y1="50391" x2="11133" y2="50391"/>
                        <a14:foregroundMark x1="16797" y1="48242" x2="16797" y2="48242"/>
                      </a14:backgroundRemoval>
                    </a14:imgEffect>
                  </a14:imgLayer>
                </a14:imgProps>
              </a:ext>
            </a:extLst>
          </a:blip>
          <a:stretch>
            <a:fillRect/>
          </a:stretch>
        </p:blipFill>
        <p:spPr>
          <a:xfrm>
            <a:off x="1769974" y="2026328"/>
            <a:ext cx="1800000" cy="1800000"/>
          </a:xfrm>
          <a:prstGeom prst="rect">
            <a:avLst/>
          </a:prstGeom>
        </p:spPr>
      </p:pic>
      <p:pic>
        <p:nvPicPr>
          <p:cNvPr id="13" name="Picture 12">
            <a:extLst>
              <a:ext uri="{FF2B5EF4-FFF2-40B4-BE49-F238E27FC236}">
                <a16:creationId xmlns:a16="http://schemas.microsoft.com/office/drawing/2014/main" id="{8D20E184-8DAF-F659-593D-F6D1D00FA0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047" l="0" r="98047">
                        <a14:foregroundMark x1="25781" y1="49805" x2="25781" y2="49805"/>
                        <a14:foregroundMark x1="25781" y1="43945" x2="25781" y2="43945"/>
                        <a14:foregroundMark x1="37891" y1="41406" x2="37891" y2="41406"/>
                        <a14:foregroundMark x1="41406" y1="51367" x2="41406" y2="51367"/>
                        <a14:foregroundMark x1="41406" y1="26758" x2="41406" y2="26758"/>
                        <a14:foregroundMark x1="35742" y1="26758" x2="35742" y2="26758"/>
                        <a14:foregroundMark x1="11133" y1="50391" x2="11133" y2="50391"/>
                        <a14:foregroundMark x1="16797" y1="48242" x2="16797" y2="48242"/>
                      </a14:backgroundRemoval>
                    </a14:imgEffect>
                  </a14:imgLayer>
                </a14:imgProps>
              </a:ext>
            </a:extLst>
          </a:blip>
          <a:stretch>
            <a:fillRect/>
          </a:stretch>
        </p:blipFill>
        <p:spPr>
          <a:xfrm>
            <a:off x="1764816" y="4428511"/>
            <a:ext cx="1800000" cy="1800000"/>
          </a:xfrm>
          <a:prstGeom prst="rect">
            <a:avLst/>
          </a:prstGeom>
        </p:spPr>
      </p:pic>
      <p:pic>
        <p:nvPicPr>
          <p:cNvPr id="1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843898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p:cNvGrpSpPr/>
          <p:nvPr/>
        </p:nvGrpSpPr>
        <p:grpSpPr>
          <a:xfrm>
            <a:off x="0" y="50"/>
            <a:ext cx="12192000" cy="868680"/>
            <a:chOff x="0" y="50"/>
            <a:chExt cx="12192000" cy="868680"/>
          </a:xfrm>
        </p:grpSpPr>
        <p:pic>
          <p:nvPicPr>
            <p:cNvPr id="7" name="object 3"/>
            <p:cNvPicPr/>
            <p:nvPr/>
          </p:nvPicPr>
          <p:blipFill>
            <a:blip r:embed="rId2" cstate="print"/>
            <a:stretch>
              <a:fillRect/>
            </a:stretch>
          </p:blipFill>
          <p:spPr>
            <a:xfrm>
              <a:off x="295656" y="1523"/>
              <a:ext cx="11896344" cy="793154"/>
            </a:xfrm>
            <a:prstGeom prst="rect">
              <a:avLst/>
            </a:prstGeom>
          </p:spPr>
        </p:pic>
        <p:sp>
          <p:nvSpPr>
            <p:cNvPr id="8"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 name="TextBox 3"/>
          <p:cNvSpPr txBox="1"/>
          <p:nvPr/>
        </p:nvSpPr>
        <p:spPr>
          <a:xfrm>
            <a:off x="1080654" y="2349792"/>
            <a:ext cx="3068469" cy="2523768"/>
          </a:xfrm>
          <a:prstGeom prst="rect">
            <a:avLst/>
          </a:prstGeom>
          <a:noFill/>
        </p:spPr>
        <p:txBody>
          <a:bodyPr wrap="none" rtlCol="0">
            <a:spAutoFit/>
          </a:bodyPr>
          <a:lstStyle/>
          <a:p>
            <a:pPr marL="342900" indent="-342900">
              <a:buFont typeface="Wingdings" panose="05000000000000000000" pitchFamily="2" charset="2"/>
              <a:buChar char="§"/>
            </a:pPr>
            <a:r>
              <a:rPr lang="en-US" sz="2000" dirty="0" smtClean="0">
                <a:latin typeface="Arial" panose="020B0604020202020204" pitchFamily="34" charset="0"/>
                <a:ea typeface="Cambria" panose="02040503050406030204" pitchFamily="18" charset="0"/>
                <a:cs typeface="Arial" panose="020B0604020202020204" pitchFamily="34" charset="0"/>
              </a:rPr>
              <a:t>Cash</a:t>
            </a:r>
            <a:endParaRPr lang="en-US" sz="2000" dirty="0">
              <a:latin typeface="Arial" panose="020B0604020202020204" pitchFamily="34" charset="0"/>
              <a:ea typeface="Cambria" panose="02040503050406030204" pitchFamily="18"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G-sec</a:t>
            </a: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Gilt fund </a:t>
            </a: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Liquid funds</a:t>
            </a: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Liquid bees</a:t>
            </a: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Sovereign Gold bonds</a:t>
            </a:r>
          </a:p>
          <a:p>
            <a:pPr marL="342900" indent="-342900">
              <a:buFont typeface="Wingdings" panose="05000000000000000000" pitchFamily="2" charset="2"/>
              <a:buChar char="§"/>
            </a:pPr>
            <a:r>
              <a:rPr lang="en-US" sz="2000" dirty="0">
                <a:latin typeface="Arial" panose="020B0604020202020204" pitchFamily="34" charset="0"/>
                <a:ea typeface="Cambria" panose="02040503050406030204" pitchFamily="18" charset="0"/>
                <a:cs typeface="Arial" panose="020B0604020202020204" pitchFamily="34" charset="0"/>
              </a:rPr>
              <a:t>T-bills</a:t>
            </a:r>
          </a:p>
          <a:p>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703120" y="2349792"/>
            <a:ext cx="2490490" cy="400110"/>
          </a:xfrm>
          <a:prstGeom prst="rect">
            <a:avLst/>
          </a:prstGeom>
          <a:noFill/>
        </p:spPr>
        <p:txBody>
          <a:bodyPr wrap="none" rtlCol="0">
            <a:spAutoFit/>
          </a:bodyPr>
          <a:lstStyle/>
          <a:p>
            <a:pPr marL="342900" indent="-342900">
              <a:buFont typeface="Wingdings" panose="05000000000000000000" pitchFamily="2" charset="2"/>
              <a:buChar char="§"/>
            </a:pPr>
            <a:r>
              <a:rPr lang="en-US" sz="2000" dirty="0" smtClean="0">
                <a:latin typeface="Cambria" panose="02040503050406030204" pitchFamily="18" charset="0"/>
                <a:ea typeface="Cambria" panose="02040503050406030204" pitchFamily="18" charset="0"/>
              </a:rPr>
              <a:t>Underlying </a:t>
            </a:r>
            <a:r>
              <a:rPr lang="en-US" sz="2000" dirty="0">
                <a:latin typeface="Cambria" panose="02040503050406030204" pitchFamily="18" charset="0"/>
                <a:ea typeface="Cambria" panose="02040503050406030204" pitchFamily="18" charset="0"/>
              </a:rPr>
              <a:t>stocks</a:t>
            </a:r>
          </a:p>
        </p:txBody>
      </p:sp>
      <p:graphicFrame>
        <p:nvGraphicFramePr>
          <p:cNvPr id="11" name="Diagram 10"/>
          <p:cNvGraphicFramePr/>
          <p:nvPr>
            <p:extLst/>
          </p:nvPr>
        </p:nvGraphicFramePr>
        <p:xfrm>
          <a:off x="1150725" y="486237"/>
          <a:ext cx="9379528" cy="186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38869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F50CA9-CEB2-79AF-BA71-90B737BB3AD7}"/>
              </a:ext>
            </a:extLst>
          </p:cNvPr>
          <p:cNvSpPr/>
          <p:nvPr/>
        </p:nvSpPr>
        <p:spPr>
          <a:xfrm>
            <a:off x="0" y="1490008"/>
            <a:ext cx="12192000" cy="1754326"/>
          </a:xfrm>
          <a:prstGeom prst="rect">
            <a:avLst/>
          </a:prstGeom>
          <a:noFill/>
        </p:spPr>
        <p:txBody>
          <a:bodyPr wrap="square" lIns="91440" tIns="45720" rIns="91440" bIns="45720">
            <a:spAutoFit/>
          </a:bodyPr>
          <a:lstStyle/>
          <a:p>
            <a:pPr algn="ctr"/>
            <a:r>
              <a:rPr lang="en-US" sz="5400" dirty="0">
                <a:solidFill>
                  <a:srgbClr val="C00000"/>
                </a:solidFill>
                <a:latin typeface="Arial" panose="020B0604020202020204" pitchFamily="34" charset="0"/>
                <a:ea typeface="Cambria" panose="02040503050406030204" pitchFamily="18" charset="0"/>
                <a:cs typeface="Arial" panose="020B0604020202020204" pitchFamily="34" charset="0"/>
              </a:rPr>
              <a:t>S</a:t>
            </a:r>
            <a:r>
              <a:rPr lang="en-US" sz="5400" dirty="0">
                <a:solidFill>
                  <a:schemeClr val="dk1"/>
                </a:solidFill>
                <a:latin typeface="Arial" panose="020B0604020202020204" pitchFamily="34" charset="0"/>
                <a:ea typeface="Cambria" panose="02040503050406030204" pitchFamily="18" charset="0"/>
                <a:cs typeface="Arial" panose="020B0604020202020204" pitchFamily="34" charset="0"/>
              </a:rPr>
              <a:t>tock </a:t>
            </a:r>
            <a:r>
              <a:rPr lang="en-US" sz="5400" dirty="0">
                <a:solidFill>
                  <a:srgbClr val="C00000"/>
                </a:solidFill>
                <a:latin typeface="Arial" panose="020B0604020202020204" pitchFamily="34" charset="0"/>
                <a:ea typeface="Cambria" panose="02040503050406030204" pitchFamily="18" charset="0"/>
                <a:cs typeface="Arial" panose="020B0604020202020204" pitchFamily="34" charset="0"/>
              </a:rPr>
              <a:t>L</a:t>
            </a:r>
            <a:r>
              <a:rPr lang="en-US" sz="5400" dirty="0">
                <a:solidFill>
                  <a:schemeClr val="dk1"/>
                </a:solidFill>
                <a:latin typeface="Arial" panose="020B0604020202020204" pitchFamily="34" charset="0"/>
                <a:ea typeface="Cambria" panose="02040503050406030204" pitchFamily="18" charset="0"/>
                <a:cs typeface="Arial" panose="020B0604020202020204" pitchFamily="34" charset="0"/>
              </a:rPr>
              <a:t>ending and </a:t>
            </a:r>
            <a:r>
              <a:rPr lang="en-US" sz="5400" dirty="0">
                <a:solidFill>
                  <a:srgbClr val="C00000"/>
                </a:solidFill>
                <a:latin typeface="Arial" panose="020B0604020202020204" pitchFamily="34" charset="0"/>
                <a:ea typeface="Cambria" panose="02040503050406030204" pitchFamily="18" charset="0"/>
                <a:cs typeface="Arial" panose="020B0604020202020204" pitchFamily="34" charset="0"/>
              </a:rPr>
              <a:t>B</a:t>
            </a:r>
            <a:r>
              <a:rPr lang="en-US" sz="5400" dirty="0">
                <a:solidFill>
                  <a:schemeClr val="dk1"/>
                </a:solidFill>
                <a:latin typeface="Arial" panose="020B0604020202020204" pitchFamily="34" charset="0"/>
                <a:ea typeface="Cambria" panose="02040503050406030204" pitchFamily="18" charset="0"/>
                <a:cs typeface="Arial" panose="020B0604020202020204" pitchFamily="34" charset="0"/>
              </a:rPr>
              <a:t>orrowing </a:t>
            </a:r>
            <a:r>
              <a:rPr lang="en-US" sz="5400" dirty="0">
                <a:solidFill>
                  <a:srgbClr val="C00000"/>
                </a:solidFill>
                <a:latin typeface="Arial" panose="020B0604020202020204" pitchFamily="34" charset="0"/>
                <a:ea typeface="Cambria" panose="02040503050406030204" pitchFamily="18" charset="0"/>
                <a:cs typeface="Arial" panose="020B0604020202020204" pitchFamily="34" charset="0"/>
              </a:rPr>
              <a:t>M</a:t>
            </a:r>
            <a:r>
              <a:rPr lang="en-US" sz="5400" dirty="0">
                <a:solidFill>
                  <a:schemeClr val="dk1"/>
                </a:solidFill>
                <a:latin typeface="Arial" panose="020B0604020202020204" pitchFamily="34" charset="0"/>
                <a:ea typeface="Cambria" panose="02040503050406030204" pitchFamily="18" charset="0"/>
                <a:cs typeface="Arial" panose="020B0604020202020204" pitchFamily="34" charset="0"/>
              </a:rPr>
              <a:t>echanism</a:t>
            </a:r>
          </a:p>
        </p:txBody>
      </p:sp>
      <p:pic>
        <p:nvPicPr>
          <p:cNvPr id="4" name="Picture 3">
            <a:extLst>
              <a:ext uri="{FF2B5EF4-FFF2-40B4-BE49-F238E27FC236}">
                <a16:creationId xmlns:a16="http://schemas.microsoft.com/office/drawing/2014/main" id="{05D16BEC-5AF8-C726-CD03-B2471BE14CEB}"/>
              </a:ext>
            </a:extLst>
          </p:cNvPr>
          <p:cNvPicPr>
            <a:picLocks noChangeAspect="1"/>
          </p:cNvPicPr>
          <p:nvPr/>
        </p:nvPicPr>
        <p:blipFill>
          <a:blip r:embed="rId2"/>
          <a:stretch>
            <a:fillRect/>
          </a:stretch>
        </p:blipFill>
        <p:spPr>
          <a:xfrm>
            <a:off x="4836000" y="3429000"/>
            <a:ext cx="2520000" cy="2520000"/>
          </a:xfrm>
          <a:prstGeom prst="rect">
            <a:avLst/>
          </a:prstGeom>
        </p:spPr>
      </p:pic>
      <p:grpSp>
        <p:nvGrpSpPr>
          <p:cNvPr id="6" name="object 2"/>
          <p:cNvGrpSpPr/>
          <p:nvPr/>
        </p:nvGrpSpPr>
        <p:grpSpPr>
          <a:xfrm>
            <a:off x="0" y="50"/>
            <a:ext cx="12192000" cy="868680"/>
            <a:chOff x="0" y="50"/>
            <a:chExt cx="12192000" cy="868680"/>
          </a:xfrm>
        </p:grpSpPr>
        <p:pic>
          <p:nvPicPr>
            <p:cNvPr id="7" name="object 3"/>
            <p:cNvPicPr/>
            <p:nvPr/>
          </p:nvPicPr>
          <p:blipFill>
            <a:blip r:embed="rId3" cstate="print"/>
            <a:stretch>
              <a:fillRect/>
            </a:stretch>
          </p:blipFill>
          <p:spPr>
            <a:xfrm>
              <a:off x="295656" y="1523"/>
              <a:ext cx="11896344" cy="793154"/>
            </a:xfrm>
            <a:prstGeom prst="rect">
              <a:avLst/>
            </a:prstGeom>
          </p:spPr>
        </p:pic>
        <p:sp>
          <p:nvSpPr>
            <p:cNvPr id="8"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675760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2"/>
          <p:cNvGrpSpPr/>
          <p:nvPr/>
        </p:nvGrpSpPr>
        <p:grpSpPr>
          <a:xfrm>
            <a:off x="0" y="50"/>
            <a:ext cx="12192000" cy="868680"/>
            <a:chOff x="0" y="50"/>
            <a:chExt cx="12192000" cy="868680"/>
          </a:xfrm>
        </p:grpSpPr>
        <p:pic>
          <p:nvPicPr>
            <p:cNvPr id="13" name="object 3"/>
            <p:cNvPicPr/>
            <p:nvPr/>
          </p:nvPicPr>
          <p:blipFill>
            <a:blip r:embed="rId2" cstate="print"/>
            <a:stretch>
              <a:fillRect/>
            </a:stretch>
          </p:blipFill>
          <p:spPr>
            <a:xfrm>
              <a:off x="295656" y="1523"/>
              <a:ext cx="11896344" cy="793154"/>
            </a:xfrm>
            <a:prstGeom prst="rect">
              <a:avLst/>
            </a:prstGeom>
          </p:spPr>
        </p:pic>
        <p:sp>
          <p:nvSpPr>
            <p:cNvPr id="15"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6;p34">
            <a:extLst>
              <a:ext uri="{FF2B5EF4-FFF2-40B4-BE49-F238E27FC236}">
                <a16:creationId xmlns:a16="http://schemas.microsoft.com/office/drawing/2014/main" id="{F09F4070-D5BE-7EC7-B370-2AC05F90ED38}"/>
              </a:ext>
            </a:extLst>
          </p:cNvPr>
          <p:cNvSpPr txBox="1">
            <a:spLocks/>
          </p:cNvSpPr>
          <p:nvPr/>
        </p:nvSpPr>
        <p:spPr>
          <a:xfrm>
            <a:off x="113120" y="4751685"/>
            <a:ext cx="3093487" cy="26189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R="0" lvl="1"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R="0" lvl="2"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R="0" lvl="4"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R="0" lvl="5"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R="0" lvl="6"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R="0" lvl="7"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R="0" lvl="8" algn="ctr" rtl="0">
              <a:lnSpc>
                <a:spcPct val="100000"/>
              </a:lnSpc>
              <a:spcBef>
                <a:spcPts val="1600"/>
              </a:spcBef>
              <a:spcAft>
                <a:spcPts val="1600"/>
              </a:spcAft>
              <a:buClr>
                <a:srgbClr val="000000"/>
              </a:buClr>
              <a:buFont typeface="Arial"/>
              <a:buNone/>
              <a:defRPr sz="1400" b="0" i="0" u="none" strike="noStrike" cap="none">
                <a:solidFill>
                  <a:schemeClr val="dk1"/>
                </a:solidFill>
                <a:latin typeface="Arial"/>
                <a:ea typeface="Arial"/>
                <a:cs typeface="Arial"/>
                <a:sym typeface="Arial"/>
              </a:defRPr>
            </a:lvl9pPr>
          </a:lstStyle>
          <a:p>
            <a:pPr>
              <a:spcAft>
                <a:spcPts val="1600"/>
              </a:spcAft>
              <a:buClr>
                <a:schemeClr val="dk1"/>
              </a:buClr>
              <a:buSzPts val="1100"/>
            </a:pPr>
            <a:r>
              <a:rPr lang="en-US" sz="2000" dirty="0">
                <a:latin typeface="Arial" panose="020B0604020202020204" pitchFamily="34" charset="0"/>
                <a:ea typeface="Cambria" panose="02040503050406030204" pitchFamily="18" charset="0"/>
                <a:cs typeface="Arial" panose="020B0604020202020204" pitchFamily="34" charset="0"/>
              </a:rPr>
              <a:t>ADDITIONAL INCOME</a:t>
            </a:r>
          </a:p>
          <a:p>
            <a:pPr>
              <a:spcAft>
                <a:spcPts val="1600"/>
              </a:spcAft>
              <a:buClr>
                <a:schemeClr val="dk1"/>
              </a:buClr>
              <a:buSzPts val="1100"/>
            </a:pPr>
            <a:r>
              <a:rPr lang="en-US" sz="1800" dirty="0">
                <a:latin typeface="Arial" panose="020B0604020202020204" pitchFamily="34" charset="0"/>
                <a:ea typeface="Cambria" panose="02040503050406030204" pitchFamily="18" charset="0"/>
                <a:cs typeface="Arial" panose="020B0604020202020204" pitchFamily="34" charset="0"/>
              </a:rPr>
              <a:t>Generate additional income for idle portfolio by participating in stock lending and borrowing</a:t>
            </a:r>
          </a:p>
        </p:txBody>
      </p:sp>
      <p:sp>
        <p:nvSpPr>
          <p:cNvPr id="4" name="Google Shape;238;p34">
            <a:extLst>
              <a:ext uri="{FF2B5EF4-FFF2-40B4-BE49-F238E27FC236}">
                <a16:creationId xmlns:a16="http://schemas.microsoft.com/office/drawing/2014/main" id="{C68F90FF-6C29-7CF2-DC19-9D09C7385745}"/>
              </a:ext>
            </a:extLst>
          </p:cNvPr>
          <p:cNvSpPr txBox="1">
            <a:spLocks/>
          </p:cNvSpPr>
          <p:nvPr/>
        </p:nvSpPr>
        <p:spPr>
          <a:xfrm>
            <a:off x="3206608" y="4737830"/>
            <a:ext cx="2812900" cy="26189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R="0" lvl="1"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R="0" lvl="2"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R="0" lvl="4"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R="0" lvl="5"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R="0" lvl="6"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R="0" lvl="7"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R="0" lvl="8" algn="ctr" rtl="0">
              <a:lnSpc>
                <a:spcPct val="100000"/>
              </a:lnSpc>
              <a:spcBef>
                <a:spcPts val="1600"/>
              </a:spcBef>
              <a:spcAft>
                <a:spcPts val="1600"/>
              </a:spcAft>
              <a:buClr>
                <a:srgbClr val="000000"/>
              </a:buClr>
              <a:buFont typeface="Arial"/>
              <a:buNone/>
              <a:defRPr sz="1400" b="0" i="0" u="none" strike="noStrike" cap="none">
                <a:solidFill>
                  <a:schemeClr val="dk1"/>
                </a:solidFill>
                <a:latin typeface="Arial"/>
                <a:ea typeface="Arial"/>
                <a:cs typeface="Arial"/>
                <a:sym typeface="Arial"/>
              </a:defRPr>
            </a:lvl9pPr>
          </a:lstStyle>
          <a:p>
            <a:pPr>
              <a:spcAft>
                <a:spcPts val="1600"/>
              </a:spcAft>
              <a:buClr>
                <a:schemeClr val="dk1"/>
              </a:buClr>
              <a:buSzPts val="1100"/>
            </a:pPr>
            <a:r>
              <a:rPr lang="en-US" sz="2000" dirty="0">
                <a:latin typeface="Arial" panose="020B0604020202020204" pitchFamily="34" charset="0"/>
                <a:ea typeface="Cambria" panose="02040503050406030204" pitchFamily="18" charset="0"/>
                <a:cs typeface="Arial" panose="020B0604020202020204" pitchFamily="34" charset="0"/>
              </a:rPr>
              <a:t>MULTIPLE STOCKS</a:t>
            </a:r>
          </a:p>
          <a:p>
            <a:pPr>
              <a:spcAft>
                <a:spcPts val="1600"/>
              </a:spcAft>
              <a:buClr>
                <a:schemeClr val="dk1"/>
              </a:buClr>
              <a:buSzPts val="1100"/>
            </a:pPr>
            <a:r>
              <a:rPr lang="en-US" sz="1800" dirty="0">
                <a:latin typeface="Arial" panose="020B0604020202020204" pitchFamily="34" charset="0"/>
                <a:ea typeface="Cambria" panose="02040503050406030204" pitchFamily="18" charset="0"/>
                <a:cs typeface="Arial" panose="020B0604020202020204" pitchFamily="34" charset="0"/>
              </a:rPr>
              <a:t>Plethora of stock options are available allowing easy securities lending and borrowing</a:t>
            </a:r>
          </a:p>
        </p:txBody>
      </p:sp>
      <p:sp>
        <p:nvSpPr>
          <p:cNvPr id="5" name="Google Shape;240;p34">
            <a:extLst>
              <a:ext uri="{FF2B5EF4-FFF2-40B4-BE49-F238E27FC236}">
                <a16:creationId xmlns:a16="http://schemas.microsoft.com/office/drawing/2014/main" id="{7931FF8D-B0C2-6F8C-E4A1-906ABF363D06}"/>
              </a:ext>
            </a:extLst>
          </p:cNvPr>
          <p:cNvSpPr txBox="1">
            <a:spLocks/>
          </p:cNvSpPr>
          <p:nvPr/>
        </p:nvSpPr>
        <p:spPr>
          <a:xfrm>
            <a:off x="6019507" y="4682410"/>
            <a:ext cx="2876081" cy="26189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R="0" lvl="1"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R="0" lvl="2"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R="0" lvl="4"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R="0" lvl="5"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R="0" lvl="6"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R="0" lvl="7"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R="0" lvl="8" algn="ctr" rtl="0">
              <a:lnSpc>
                <a:spcPct val="100000"/>
              </a:lnSpc>
              <a:spcBef>
                <a:spcPts val="1600"/>
              </a:spcBef>
              <a:spcAft>
                <a:spcPts val="1600"/>
              </a:spcAft>
              <a:buClr>
                <a:srgbClr val="000000"/>
              </a:buClr>
              <a:buFont typeface="Arial"/>
              <a:buNone/>
              <a:defRPr sz="1400" b="0" i="0" u="none" strike="noStrike" cap="none">
                <a:solidFill>
                  <a:schemeClr val="dk1"/>
                </a:solidFill>
                <a:latin typeface="Arial"/>
                <a:ea typeface="Arial"/>
                <a:cs typeface="Arial"/>
                <a:sym typeface="Arial"/>
              </a:defRPr>
            </a:lvl9pPr>
          </a:lstStyle>
          <a:p>
            <a:pPr>
              <a:spcAft>
                <a:spcPts val="1600"/>
              </a:spcAft>
              <a:buClr>
                <a:schemeClr val="dk1"/>
              </a:buClr>
              <a:buSzPts val="1100"/>
            </a:pPr>
            <a:r>
              <a:rPr lang="en-US" sz="2000" dirty="0">
                <a:latin typeface="Arial" panose="020B0604020202020204" pitchFamily="34" charset="0"/>
                <a:ea typeface="Cambria" panose="02040503050406030204" pitchFamily="18" charset="0"/>
                <a:cs typeface="Arial" panose="020B0604020202020204" pitchFamily="34" charset="0"/>
              </a:rPr>
              <a:t>ENABLES SHORT SELL</a:t>
            </a:r>
          </a:p>
          <a:p>
            <a:pPr>
              <a:spcAft>
                <a:spcPts val="1600"/>
              </a:spcAft>
              <a:buClr>
                <a:schemeClr val="dk1"/>
              </a:buClr>
              <a:buSzPts val="1100"/>
            </a:pPr>
            <a:r>
              <a:rPr lang="en-US" sz="1800" dirty="0">
                <a:latin typeface="Arial" panose="020B0604020202020204" pitchFamily="34" charset="0"/>
                <a:ea typeface="Cambria" panose="02040503050406030204" pitchFamily="18" charset="0"/>
                <a:cs typeface="Arial" panose="020B0604020202020204" pitchFamily="34" charset="0"/>
              </a:rPr>
              <a:t>Short Sell by borrowing the stocks and benefit during market downturn</a:t>
            </a:r>
          </a:p>
        </p:txBody>
      </p:sp>
      <p:sp>
        <p:nvSpPr>
          <p:cNvPr id="9" name="Google Shape;240;p34">
            <a:extLst>
              <a:ext uri="{FF2B5EF4-FFF2-40B4-BE49-F238E27FC236}">
                <a16:creationId xmlns:a16="http://schemas.microsoft.com/office/drawing/2014/main" id="{6203037B-A458-58FB-1D94-2AF4C297A8DE}"/>
              </a:ext>
            </a:extLst>
          </p:cNvPr>
          <p:cNvSpPr txBox="1">
            <a:spLocks/>
          </p:cNvSpPr>
          <p:nvPr/>
        </p:nvSpPr>
        <p:spPr>
          <a:xfrm>
            <a:off x="8895588" y="4631917"/>
            <a:ext cx="3192717" cy="21845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R="0" lvl="1"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R="0" lvl="2"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R="0" lvl="3"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R="0" lvl="4"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R="0" lvl="5"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R="0" lvl="6"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R="0" lvl="7" algn="ctr" rtl="0">
              <a:lnSpc>
                <a:spcPct val="100000"/>
              </a:lnSpc>
              <a:spcBef>
                <a:spcPts val="160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R="0" lvl="8" algn="ctr" rtl="0">
              <a:lnSpc>
                <a:spcPct val="100000"/>
              </a:lnSpc>
              <a:spcBef>
                <a:spcPts val="1600"/>
              </a:spcBef>
              <a:spcAft>
                <a:spcPts val="1600"/>
              </a:spcAft>
              <a:buClr>
                <a:srgbClr val="000000"/>
              </a:buClr>
              <a:buFont typeface="Arial"/>
              <a:buNone/>
              <a:defRPr sz="1400" b="0" i="0" u="none" strike="noStrike" cap="none">
                <a:solidFill>
                  <a:schemeClr val="dk1"/>
                </a:solidFill>
                <a:latin typeface="Arial"/>
                <a:ea typeface="Arial"/>
                <a:cs typeface="Arial"/>
                <a:sym typeface="Arial"/>
              </a:defRPr>
            </a:lvl9pPr>
          </a:lstStyle>
          <a:p>
            <a:pPr>
              <a:spcAft>
                <a:spcPts val="1600"/>
              </a:spcAft>
              <a:buClr>
                <a:schemeClr val="dk1"/>
              </a:buClr>
              <a:buSzPts val="1100"/>
            </a:pPr>
            <a:r>
              <a:rPr lang="en-US" sz="2000" dirty="0">
                <a:latin typeface="Arial" panose="020B0604020202020204" pitchFamily="34" charset="0"/>
                <a:ea typeface="Cambria" panose="02040503050406030204" pitchFamily="18" charset="0"/>
                <a:cs typeface="Arial" panose="020B0604020202020204" pitchFamily="34" charset="0"/>
              </a:rPr>
              <a:t>NO COUNTER PARTY RISK</a:t>
            </a:r>
          </a:p>
          <a:p>
            <a:pPr>
              <a:spcAft>
                <a:spcPts val="1600"/>
              </a:spcAft>
              <a:buClr>
                <a:schemeClr val="dk1"/>
              </a:buClr>
              <a:buSzPts val="1100"/>
            </a:pPr>
            <a:r>
              <a:rPr lang="en-US" sz="1800" dirty="0">
                <a:latin typeface="Arial" panose="020B0604020202020204" pitchFamily="34" charset="0"/>
                <a:ea typeface="Cambria" panose="02040503050406030204" pitchFamily="18" charset="0"/>
                <a:cs typeface="Arial" panose="020B0604020202020204" pitchFamily="34" charset="0"/>
              </a:rPr>
              <a:t>NCL (NSE Clearing Limited) act as an financial guarantor for the SLB, hence the risk is cover by them</a:t>
            </a:r>
          </a:p>
        </p:txBody>
      </p:sp>
      <p:pic>
        <p:nvPicPr>
          <p:cNvPr id="14" name="Picture 13">
            <a:extLst>
              <a:ext uri="{FF2B5EF4-FFF2-40B4-BE49-F238E27FC236}">
                <a16:creationId xmlns:a16="http://schemas.microsoft.com/office/drawing/2014/main" id="{5CE976F5-F1C1-3F56-4BAA-52A26D706C35}"/>
              </a:ext>
            </a:extLst>
          </p:cNvPr>
          <p:cNvPicPr>
            <a:picLocks noChangeAspect="1"/>
          </p:cNvPicPr>
          <p:nvPr/>
        </p:nvPicPr>
        <p:blipFill>
          <a:blip r:embed="rId3"/>
          <a:stretch>
            <a:fillRect/>
          </a:stretch>
        </p:blipFill>
        <p:spPr>
          <a:xfrm>
            <a:off x="1085924" y="3616264"/>
            <a:ext cx="1080000" cy="1080000"/>
          </a:xfrm>
          <a:prstGeom prst="rect">
            <a:avLst/>
          </a:prstGeom>
        </p:spPr>
      </p:pic>
      <p:pic>
        <p:nvPicPr>
          <p:cNvPr id="16" name="Picture 15">
            <a:extLst>
              <a:ext uri="{FF2B5EF4-FFF2-40B4-BE49-F238E27FC236}">
                <a16:creationId xmlns:a16="http://schemas.microsoft.com/office/drawing/2014/main" id="{A732767F-EE5B-696D-E280-3A923DAF4CFC}"/>
              </a:ext>
            </a:extLst>
          </p:cNvPr>
          <p:cNvPicPr>
            <a:picLocks noChangeAspect="1"/>
          </p:cNvPicPr>
          <p:nvPr/>
        </p:nvPicPr>
        <p:blipFill>
          <a:blip r:embed="rId4"/>
          <a:stretch>
            <a:fillRect/>
          </a:stretch>
        </p:blipFill>
        <p:spPr>
          <a:xfrm>
            <a:off x="3797458" y="3616264"/>
            <a:ext cx="1080000" cy="1080000"/>
          </a:xfrm>
          <a:prstGeom prst="rect">
            <a:avLst/>
          </a:prstGeom>
        </p:spPr>
      </p:pic>
      <p:pic>
        <p:nvPicPr>
          <p:cNvPr id="18" name="Picture 17">
            <a:extLst>
              <a:ext uri="{FF2B5EF4-FFF2-40B4-BE49-F238E27FC236}">
                <a16:creationId xmlns:a16="http://schemas.microsoft.com/office/drawing/2014/main" id="{3D2E1F8E-90FE-AE92-A05C-1C6FB5C41487}"/>
              </a:ext>
            </a:extLst>
          </p:cNvPr>
          <p:cNvPicPr>
            <a:picLocks noChangeAspect="1"/>
          </p:cNvPicPr>
          <p:nvPr/>
        </p:nvPicPr>
        <p:blipFill>
          <a:blip r:embed="rId5"/>
          <a:stretch>
            <a:fillRect/>
          </a:stretch>
        </p:blipFill>
        <p:spPr>
          <a:xfrm>
            <a:off x="6635758" y="3574036"/>
            <a:ext cx="1080000" cy="1080000"/>
          </a:xfrm>
          <a:prstGeom prst="rect">
            <a:avLst/>
          </a:prstGeom>
        </p:spPr>
      </p:pic>
      <p:pic>
        <p:nvPicPr>
          <p:cNvPr id="20" name="Picture 19">
            <a:extLst>
              <a:ext uri="{FF2B5EF4-FFF2-40B4-BE49-F238E27FC236}">
                <a16:creationId xmlns:a16="http://schemas.microsoft.com/office/drawing/2014/main" id="{53E9CA7B-8B48-C00F-2E88-54F725E8EB20}"/>
              </a:ext>
            </a:extLst>
          </p:cNvPr>
          <p:cNvPicPr>
            <a:picLocks noChangeAspect="1"/>
          </p:cNvPicPr>
          <p:nvPr/>
        </p:nvPicPr>
        <p:blipFill>
          <a:blip r:embed="rId6"/>
          <a:stretch>
            <a:fillRect/>
          </a:stretch>
        </p:blipFill>
        <p:spPr>
          <a:xfrm>
            <a:off x="9828475" y="3522879"/>
            <a:ext cx="1080000" cy="1080000"/>
          </a:xfrm>
          <a:prstGeom prst="rect">
            <a:avLst/>
          </a:prstGeom>
        </p:spPr>
      </p:pic>
      <p:sp>
        <p:nvSpPr>
          <p:cNvPr id="22" name="TextBox 21">
            <a:extLst>
              <a:ext uri="{FF2B5EF4-FFF2-40B4-BE49-F238E27FC236}">
                <a16:creationId xmlns:a16="http://schemas.microsoft.com/office/drawing/2014/main" id="{69C6E97D-F50F-11BD-5EEA-7EC9E890CD2A}"/>
              </a:ext>
            </a:extLst>
          </p:cNvPr>
          <p:cNvSpPr txBox="1"/>
          <p:nvPr/>
        </p:nvSpPr>
        <p:spPr>
          <a:xfrm>
            <a:off x="710124" y="607107"/>
            <a:ext cx="10744042" cy="1815882"/>
          </a:xfrm>
          <a:prstGeom prst="rect">
            <a:avLst/>
          </a:prstGeom>
          <a:noFill/>
        </p:spPr>
        <p:txBody>
          <a:bodyPr wrap="square">
            <a:spAutoFit/>
          </a:bodyPr>
          <a:lstStyle/>
          <a:p>
            <a:pPr algn="ctr"/>
            <a:r>
              <a:rPr lang="en-US" sz="2200" dirty="0">
                <a:solidFill>
                  <a:srgbClr val="C00000"/>
                </a:solidFill>
                <a:latin typeface="Arial" panose="020B0604020202020204" pitchFamily="34" charset="0"/>
                <a:ea typeface="Cambria" panose="02040503050406030204" pitchFamily="18" charset="0"/>
                <a:cs typeface="Arial" panose="020B0604020202020204" pitchFamily="34" charset="0"/>
              </a:rPr>
              <a:t>SLBM</a:t>
            </a:r>
            <a:r>
              <a:rPr lang="en-US" sz="2200" dirty="0">
                <a:latin typeface="Arial" panose="020B0604020202020204" pitchFamily="34" charset="0"/>
                <a:ea typeface="Cambria" panose="02040503050406030204" pitchFamily="18" charset="0"/>
                <a:cs typeface="Arial" panose="020B0604020202020204" pitchFamily="34" charset="0"/>
              </a:rPr>
              <a:t> is a window provided by the exchange (NSE) for clients who want to borrow stocks for a short term by paying a borrowing fees.</a:t>
            </a:r>
          </a:p>
          <a:p>
            <a:pPr algn="ctr"/>
            <a:r>
              <a:rPr lang="en-US" sz="2200" dirty="0" smtClean="0">
                <a:latin typeface="Arial" panose="020B0604020202020204" pitchFamily="34" charset="0"/>
                <a:ea typeface="Cambria" panose="02040503050406030204" pitchFamily="18" charset="0"/>
                <a:cs typeface="Arial" panose="020B0604020202020204" pitchFamily="34" charset="0"/>
              </a:rPr>
              <a:t>Additional </a:t>
            </a:r>
            <a:r>
              <a:rPr lang="en-US" sz="2200" dirty="0">
                <a:latin typeface="Arial" panose="020B0604020202020204" pitchFamily="34" charset="0"/>
                <a:ea typeface="Cambria" panose="02040503050406030204" pitchFamily="18" charset="0"/>
                <a:cs typeface="Arial" panose="020B0604020202020204" pitchFamily="34" charset="0"/>
              </a:rPr>
              <a:t>return on equity holdings via a lending fee, while retaining the benefits of corporate actions.</a:t>
            </a:r>
          </a:p>
          <a:p>
            <a:pPr algn="ctr"/>
            <a:endParaRPr lang="en-IN" sz="2400" dirty="0">
              <a:latin typeface="Cambria" panose="02040503050406030204" pitchFamily="18" charset="0"/>
              <a:ea typeface="Cambria" panose="02040503050406030204" pitchFamily="18" charset="0"/>
            </a:endParaRPr>
          </a:p>
        </p:txBody>
      </p:sp>
      <p:sp>
        <p:nvSpPr>
          <p:cNvPr id="2" name="Rectangle 1"/>
          <p:cNvSpPr/>
          <p:nvPr/>
        </p:nvSpPr>
        <p:spPr>
          <a:xfrm>
            <a:off x="318654" y="2063371"/>
            <a:ext cx="11526982" cy="2031325"/>
          </a:xfrm>
          <a:prstGeom prst="rect">
            <a:avLst/>
          </a:prstGeom>
        </p:spPr>
        <p:txBody>
          <a:bodyPr wrap="square">
            <a:spAutoFit/>
          </a:bodyPr>
          <a:lstStyle/>
          <a:p>
            <a:r>
              <a:rPr lang="en-IN" i="1" dirty="0" smtClean="0">
                <a:latin typeface="Arial" panose="020B0604020202020204" pitchFamily="34" charset="0"/>
                <a:cs typeface="Arial" panose="020B0604020202020204" pitchFamily="34" charset="0"/>
              </a:rPr>
              <a:t>-CBDT </a:t>
            </a:r>
            <a:r>
              <a:rPr lang="en-IN" i="1" dirty="0">
                <a:latin typeface="Arial" panose="020B0604020202020204" pitchFamily="34" charset="0"/>
                <a:cs typeface="Arial" panose="020B0604020202020204" pitchFamily="34" charset="0"/>
              </a:rPr>
              <a:t>circular no. 2/2008, dated 22‐2‐2008 </a:t>
            </a:r>
            <a:r>
              <a:rPr lang="en-IN" i="1" dirty="0" smtClean="0">
                <a:latin typeface="Arial" panose="020B0604020202020204" pitchFamily="34" charset="0"/>
                <a:cs typeface="Arial" panose="020B0604020202020204" pitchFamily="34" charset="0"/>
              </a:rPr>
              <a:t>clarifies </a:t>
            </a:r>
            <a:r>
              <a:rPr lang="en-IN" i="1" dirty="0">
                <a:latin typeface="Arial" panose="020B0604020202020204" pitchFamily="34" charset="0"/>
                <a:cs typeface="Arial" panose="020B0604020202020204" pitchFamily="34" charset="0"/>
              </a:rPr>
              <a:t>that Security Lending transactions are not within the definition of transfer of capital asset under the Income Tax Act, 1961 and are exempt as per Section 47(xv) of the said Act and therefore do not result into any capital gains</a:t>
            </a:r>
            <a:r>
              <a:rPr lang="en-IN" i="1" dirty="0" smtClean="0">
                <a:latin typeface="Arial" panose="020B0604020202020204" pitchFamily="34" charset="0"/>
                <a:cs typeface="Arial" panose="020B0604020202020204" pitchFamily="34" charset="0"/>
              </a:rPr>
              <a:t>. (Kindly refer to CBDT circular for more details)</a:t>
            </a:r>
          </a:p>
          <a:p>
            <a:endParaRPr lang="en-US" i="1" dirty="0">
              <a:latin typeface="Arial" panose="020B0604020202020204" pitchFamily="34" charset="0"/>
              <a:ea typeface="Cambria" panose="02040503050406030204" pitchFamily="18" charset="0"/>
              <a:cs typeface="Arial" panose="020B0604020202020204" pitchFamily="34" charset="0"/>
            </a:endParaRPr>
          </a:p>
          <a:p>
            <a:r>
              <a:rPr lang="en-US" i="1" dirty="0" smtClean="0">
                <a:latin typeface="Arial" panose="020B0604020202020204" pitchFamily="34" charset="0"/>
                <a:ea typeface="Cambria" panose="02040503050406030204" pitchFamily="18" charset="0"/>
                <a:cs typeface="Arial" panose="020B0604020202020204" pitchFamily="34" charset="0"/>
              </a:rPr>
              <a:t>-</a:t>
            </a:r>
            <a:r>
              <a:rPr lang="en-US" i="1" dirty="0">
                <a:latin typeface="Arial" panose="020B0604020202020204" pitchFamily="34" charset="0"/>
                <a:cs typeface="Arial" panose="020B0604020202020204" pitchFamily="34" charset="0"/>
              </a:rPr>
              <a:t>The transactions of lending and borrowing are not liable to Securities Transaction Tax (STT).</a:t>
            </a:r>
          </a:p>
          <a:p>
            <a:endParaRPr lang="en-US" i="1" dirty="0">
              <a:latin typeface="Arial" panose="020B0604020202020204" pitchFamily="34" charset="0"/>
              <a:cs typeface="Arial" panose="020B0604020202020204" pitchFamily="34" charset="0"/>
            </a:endParaRPr>
          </a:p>
          <a:p>
            <a:endParaRPr lang="en-US" dirty="0" smtClean="0">
              <a:latin typeface="Arial" panose="020B0604020202020204" pitchFamily="34" charset="0"/>
              <a:ea typeface="Cambria" panose="02040503050406030204" pitchFamily="18" charset="0"/>
              <a:cs typeface="Arial" panose="020B0604020202020204" pitchFamily="34" charset="0"/>
            </a:endParaRPr>
          </a:p>
        </p:txBody>
      </p:sp>
      <p:pic>
        <p:nvPicPr>
          <p:cNvPr id="17"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3651039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p:cNvGrpSpPr/>
          <p:nvPr/>
        </p:nvGrpSpPr>
        <p:grpSpPr>
          <a:xfrm>
            <a:off x="0" y="50"/>
            <a:ext cx="12192000" cy="868680"/>
            <a:chOff x="0" y="50"/>
            <a:chExt cx="12192000" cy="868680"/>
          </a:xfrm>
        </p:grpSpPr>
        <p:pic>
          <p:nvPicPr>
            <p:cNvPr id="9" name="object 3"/>
            <p:cNvPicPr/>
            <p:nvPr/>
          </p:nvPicPr>
          <p:blipFill>
            <a:blip r:embed="rId2" cstate="print"/>
            <a:stretch>
              <a:fillRect/>
            </a:stretch>
          </p:blipFill>
          <p:spPr>
            <a:xfrm>
              <a:off x="295656" y="1523"/>
              <a:ext cx="11896344" cy="793154"/>
            </a:xfrm>
            <a:prstGeom prst="rect">
              <a:avLst/>
            </a:prstGeom>
          </p:spPr>
        </p:pic>
        <p:sp>
          <p:nvSpPr>
            <p:cNvPr id="11"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 name="TextBox 6"/>
          <p:cNvSpPr txBox="1"/>
          <p:nvPr/>
        </p:nvSpPr>
        <p:spPr>
          <a:xfrm>
            <a:off x="1756259" y="5474023"/>
            <a:ext cx="971291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Servicing will be the combination of all above platforms based on the client size and potential.</a:t>
            </a: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435" b="15959"/>
          <a:stretch/>
        </p:blipFill>
        <p:spPr>
          <a:xfrm>
            <a:off x="135539" y="3219176"/>
            <a:ext cx="2441613" cy="196808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2276" y="3125099"/>
            <a:ext cx="3801287" cy="2040490"/>
          </a:xfrm>
          <a:prstGeom prst="rect">
            <a:avLst/>
          </a:prstGeom>
        </p:spPr>
      </p:pic>
      <p:graphicFrame>
        <p:nvGraphicFramePr>
          <p:cNvPr id="16" name="Diagram 15"/>
          <p:cNvGraphicFramePr/>
          <p:nvPr>
            <p:extLst/>
          </p:nvPr>
        </p:nvGraphicFramePr>
        <p:xfrm>
          <a:off x="766410" y="-1153549"/>
          <a:ext cx="11079225" cy="5448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t="5675"/>
          <a:stretch/>
        </p:blipFill>
        <p:spPr>
          <a:xfrm>
            <a:off x="10076052" y="2769741"/>
            <a:ext cx="1468246" cy="2751205"/>
          </a:xfrm>
          <a:prstGeom prst="rect">
            <a:avLst/>
          </a:prstGeom>
        </p:spPr>
      </p:pic>
      <p:pic>
        <p:nvPicPr>
          <p:cNvPr id="4" name="Picture 3"/>
          <p:cNvPicPr>
            <a:picLocks noChangeAspect="1"/>
          </p:cNvPicPr>
          <p:nvPr/>
        </p:nvPicPr>
        <p:blipFill rotWithShape="1">
          <a:blip r:embed="rId11"/>
          <a:srcRect t="11079" r="-579" b="5804"/>
          <a:stretch/>
        </p:blipFill>
        <p:spPr>
          <a:xfrm>
            <a:off x="6599178" y="3125099"/>
            <a:ext cx="3331259" cy="2040490"/>
          </a:xfrm>
          <a:prstGeom prst="rect">
            <a:avLst/>
          </a:prstGeom>
        </p:spPr>
      </p:pic>
      <p:pic>
        <p:nvPicPr>
          <p:cNvPr id="12"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8400" y="56136"/>
            <a:ext cx="2011136" cy="704476"/>
          </a:xfrm>
          <a:prstGeom prst="rect">
            <a:avLst/>
          </a:prstGeom>
        </p:spPr>
      </p:pic>
    </p:spTree>
    <p:extLst>
      <p:ext uri="{BB962C8B-B14F-4D97-AF65-F5344CB8AC3E}">
        <p14:creationId xmlns:p14="http://schemas.microsoft.com/office/powerpoint/2010/main" val="2315475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2"/>
          <p:cNvGrpSpPr/>
          <p:nvPr/>
        </p:nvGrpSpPr>
        <p:grpSpPr>
          <a:xfrm>
            <a:off x="0" y="50"/>
            <a:ext cx="12192000" cy="868680"/>
            <a:chOff x="0" y="50"/>
            <a:chExt cx="12192000" cy="868680"/>
          </a:xfrm>
        </p:grpSpPr>
        <p:pic>
          <p:nvPicPr>
            <p:cNvPr id="9" name="object 3"/>
            <p:cNvPicPr/>
            <p:nvPr/>
          </p:nvPicPr>
          <p:blipFill>
            <a:blip r:embed="rId2" cstate="print"/>
            <a:stretch>
              <a:fillRect/>
            </a:stretch>
          </p:blipFill>
          <p:spPr>
            <a:xfrm>
              <a:off x="295656" y="1523"/>
              <a:ext cx="11896344" cy="793154"/>
            </a:xfrm>
            <a:prstGeom prst="rect">
              <a:avLst/>
            </a:prstGeom>
          </p:spPr>
        </p:pic>
        <p:sp>
          <p:nvSpPr>
            <p:cNvPr id="10"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 name="Google Shape;214;p31">
            <a:extLst>
              <a:ext uri="{FF2B5EF4-FFF2-40B4-BE49-F238E27FC236}">
                <a16:creationId xmlns:a16="http://schemas.microsoft.com/office/drawing/2014/main" id="{C4D64993-D913-C683-65B2-33AD542525B0}"/>
              </a:ext>
            </a:extLst>
          </p:cNvPr>
          <p:cNvSpPr txBox="1">
            <a:spLocks/>
          </p:cNvSpPr>
          <p:nvPr/>
        </p:nvSpPr>
        <p:spPr>
          <a:xfrm>
            <a:off x="4685120" y="4536450"/>
            <a:ext cx="6820925" cy="21122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9pPr>
          </a:lstStyle>
          <a:p>
            <a:pPr marL="0" indent="0">
              <a:buClr>
                <a:schemeClr val="dk1"/>
              </a:buClr>
              <a:buSzPts val="1100"/>
              <a:buNone/>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Borrowers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Short sellers, largely those taking </a:t>
            </a:r>
            <a:r>
              <a:rPr lang="en-US" sz="2000" dirty="0" smtClean="0">
                <a:solidFill>
                  <a:schemeClr val="tx1"/>
                </a:solidFill>
                <a:latin typeface="Arial" panose="020B0604020202020204" pitchFamily="34" charset="0"/>
                <a:ea typeface="Cambria" panose="02040503050406030204" pitchFamily="18" charset="0"/>
                <a:cs typeface="Arial" panose="020B0604020202020204" pitchFamily="34" charset="0"/>
              </a:rPr>
              <a:t>long-term </a:t>
            </a: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short positions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Cash and derivatives segment arbitrageurs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Market makers / Proprietary Funds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Retail</a:t>
            </a:r>
          </a:p>
        </p:txBody>
      </p:sp>
      <p:sp>
        <p:nvSpPr>
          <p:cNvPr id="5" name="Google Shape;214;p31">
            <a:extLst>
              <a:ext uri="{FF2B5EF4-FFF2-40B4-BE49-F238E27FC236}">
                <a16:creationId xmlns:a16="http://schemas.microsoft.com/office/drawing/2014/main" id="{21039447-ED63-738D-3B9E-9A5712E2C74E}"/>
              </a:ext>
            </a:extLst>
          </p:cNvPr>
          <p:cNvSpPr txBox="1">
            <a:spLocks/>
          </p:cNvSpPr>
          <p:nvPr/>
        </p:nvSpPr>
        <p:spPr>
          <a:xfrm>
            <a:off x="1219199" y="4568258"/>
            <a:ext cx="4012676" cy="2094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9pPr>
          </a:lstStyle>
          <a:p>
            <a:pPr marL="0" indent="0">
              <a:buClr>
                <a:schemeClr val="dk1"/>
              </a:buClr>
              <a:buSzPts val="1100"/>
              <a:buNone/>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Lenders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Insurance Companies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Banks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HNI’s / Family Offices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Mutual Funds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Retail</a:t>
            </a:r>
          </a:p>
        </p:txBody>
      </p:sp>
      <p:sp>
        <p:nvSpPr>
          <p:cNvPr id="6" name="Google Shape;214;p31">
            <a:extLst>
              <a:ext uri="{FF2B5EF4-FFF2-40B4-BE49-F238E27FC236}">
                <a16:creationId xmlns:a16="http://schemas.microsoft.com/office/drawing/2014/main" id="{A8D01D9C-968B-7427-7E3B-BC5E0F5DC6EC}"/>
              </a:ext>
            </a:extLst>
          </p:cNvPr>
          <p:cNvSpPr txBox="1">
            <a:spLocks/>
          </p:cNvSpPr>
          <p:nvPr/>
        </p:nvSpPr>
        <p:spPr>
          <a:xfrm>
            <a:off x="1219199" y="581939"/>
            <a:ext cx="9843399" cy="23686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Montserrat"/>
              <a:buNone/>
              <a:tabLst/>
              <a:defRPr/>
            </a:pPr>
            <a:r>
              <a:rPr kumimoji="0" lang="en-US" sz="2600" b="0" u="none" strike="noStrike" kern="0" cap="none" spc="0" normalizeH="0" baseline="0" noProof="0" dirty="0">
                <a:ln>
                  <a:noFill/>
                </a:ln>
                <a:solidFill>
                  <a:srgbClr val="C00000"/>
                </a:solidFill>
                <a:effectLst/>
                <a:uLnTx/>
                <a:uFillTx/>
                <a:latin typeface="Arial" panose="020B0604020202020204" pitchFamily="34" charset="0"/>
                <a:ea typeface="Cambria" panose="02040503050406030204" pitchFamily="18" charset="0"/>
                <a:cs typeface="Arial" panose="020B0604020202020204" pitchFamily="34" charset="0"/>
                <a:sym typeface="Montserrat"/>
              </a:rPr>
              <a:t>SLBM</a:t>
            </a:r>
            <a:r>
              <a:rPr kumimoji="0" lang="en-US" sz="2600" b="0" u="none" strike="noStrike" kern="0" cap="none" spc="0" normalizeH="0" baseline="0" noProof="0" dirty="0">
                <a:ln>
                  <a:noFill/>
                </a:ln>
                <a:solidFill>
                  <a:schemeClr val="tx1"/>
                </a:solidFill>
                <a:effectLst/>
                <a:uLnTx/>
                <a:uFillTx/>
                <a:latin typeface="Arial" panose="020B0604020202020204" pitchFamily="34" charset="0"/>
                <a:ea typeface="Cambria" panose="02040503050406030204" pitchFamily="18" charset="0"/>
                <a:cs typeface="Arial" panose="020B0604020202020204" pitchFamily="34" charset="0"/>
                <a:sym typeface="Montserrat"/>
              </a:rPr>
              <a:t>: Institutional mechanism for borrowing, scenarios where opportunities may arise for Borrowers</a:t>
            </a:r>
            <a:endParaRPr lang="en-US" sz="26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dk1"/>
              </a:buClr>
              <a:buSzPts val="1100"/>
            </a:pPr>
            <a:endParaRPr lang="en-US" sz="19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Reverse arbitrage when futures are at a discount to spot</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Borrowing demand due to physical settlement in equity derivatives</a:t>
            </a:r>
          </a:p>
          <a:p>
            <a:pPr marL="285750" indent="-285750">
              <a:buClr>
                <a:schemeClr val="dk1"/>
              </a:buClr>
              <a:buSzPts val="1100"/>
            </a:pPr>
            <a:r>
              <a:rPr lang="en-US" sz="2000" dirty="0">
                <a:solidFill>
                  <a:schemeClr val="tx1"/>
                </a:solidFill>
                <a:latin typeface="Arial" panose="020B0604020202020204" pitchFamily="34" charset="0"/>
                <a:ea typeface="Cambria" panose="02040503050406030204" pitchFamily="18" charset="0"/>
                <a:cs typeface="Arial" panose="020B0604020202020204" pitchFamily="34" charset="0"/>
              </a:rPr>
              <a:t>Cover a short position or to avoid settlement failure</a:t>
            </a:r>
          </a:p>
        </p:txBody>
      </p:sp>
      <p:sp>
        <p:nvSpPr>
          <p:cNvPr id="7" name="Google Shape;199;p30">
            <a:extLst>
              <a:ext uri="{FF2B5EF4-FFF2-40B4-BE49-F238E27FC236}">
                <a16:creationId xmlns:a16="http://schemas.microsoft.com/office/drawing/2014/main" id="{102A1CD2-CED8-366D-CEBE-FAF668215AC0}"/>
              </a:ext>
            </a:extLst>
          </p:cNvPr>
          <p:cNvSpPr txBox="1">
            <a:spLocks/>
          </p:cNvSpPr>
          <p:nvPr/>
        </p:nvSpPr>
        <p:spPr>
          <a:xfrm>
            <a:off x="0" y="2507382"/>
            <a:ext cx="12192000" cy="9301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None/>
              <a:defRPr sz="1400" b="0" i="0" u="none" strike="noStrike" cap="none">
                <a:solidFill>
                  <a:schemeClr val="accent2"/>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lgn="ctr">
              <a:lnSpc>
                <a:spcPct val="200000"/>
              </a:lnSpc>
              <a:buClr>
                <a:srgbClr val="000000"/>
              </a:buClr>
              <a:buSzPts val="2000"/>
              <a:defRPr/>
            </a:pPr>
            <a:r>
              <a:rPr lang="en-IN" sz="2800" dirty="0">
                <a:solidFill>
                  <a:schemeClr val="tx1"/>
                </a:solidFill>
                <a:latin typeface="Arial" panose="020B0604020202020204" pitchFamily="34" charset="0"/>
                <a:ea typeface="Cambria" panose="02040503050406030204" pitchFamily="18" charset="0"/>
                <a:cs typeface="Arial" panose="020B0604020202020204" pitchFamily="34" charset="0"/>
              </a:rPr>
              <a:t>Counterparties for illustrative purposes</a:t>
            </a:r>
            <a:endParaRPr lang="en-US" sz="28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dk1"/>
              </a:buClr>
              <a:buSzPts val="1100"/>
            </a:pP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ABB05157-1885-61BE-ED57-B960B7ECABD3}"/>
              </a:ext>
            </a:extLst>
          </p:cNvPr>
          <p:cNvPicPr>
            <a:picLocks noChangeAspect="1"/>
          </p:cNvPicPr>
          <p:nvPr/>
        </p:nvPicPr>
        <p:blipFill>
          <a:blip r:embed="rId3"/>
          <a:stretch>
            <a:fillRect/>
          </a:stretch>
        </p:blipFill>
        <p:spPr>
          <a:xfrm>
            <a:off x="1219199" y="3523473"/>
            <a:ext cx="1080000" cy="1080000"/>
          </a:xfrm>
          <a:prstGeom prst="rect">
            <a:avLst/>
          </a:prstGeom>
        </p:spPr>
      </p:pic>
      <p:pic>
        <p:nvPicPr>
          <p:cNvPr id="13" name="Picture 12">
            <a:extLst>
              <a:ext uri="{FF2B5EF4-FFF2-40B4-BE49-F238E27FC236}">
                <a16:creationId xmlns:a16="http://schemas.microsoft.com/office/drawing/2014/main" id="{92F404A0-2827-549E-99D3-E530DE7D165B}"/>
              </a:ext>
            </a:extLst>
          </p:cNvPr>
          <p:cNvPicPr>
            <a:picLocks noChangeAspect="1"/>
          </p:cNvPicPr>
          <p:nvPr/>
        </p:nvPicPr>
        <p:blipFill>
          <a:blip r:embed="rId4"/>
          <a:stretch>
            <a:fillRect/>
          </a:stretch>
        </p:blipFill>
        <p:spPr>
          <a:xfrm>
            <a:off x="4685120" y="3523473"/>
            <a:ext cx="1080000" cy="1080000"/>
          </a:xfrm>
          <a:prstGeom prst="rect">
            <a:avLst/>
          </a:prstGeom>
        </p:spPr>
      </p:pic>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3623072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0" y="50"/>
            <a:ext cx="12192000" cy="868680"/>
            <a:chOff x="0" y="50"/>
            <a:chExt cx="12192000" cy="868680"/>
          </a:xfrm>
        </p:grpSpPr>
        <p:pic>
          <p:nvPicPr>
            <p:cNvPr id="5" name="object 3"/>
            <p:cNvPicPr/>
            <p:nvPr/>
          </p:nvPicPr>
          <p:blipFill>
            <a:blip r:embed="rId2" cstate="print"/>
            <a:stretch>
              <a:fillRect/>
            </a:stretch>
          </p:blipFill>
          <p:spPr>
            <a:xfrm>
              <a:off x="295656" y="1523"/>
              <a:ext cx="11896344" cy="793154"/>
            </a:xfrm>
            <a:prstGeom prst="rect">
              <a:avLst/>
            </a:prstGeom>
          </p:spPr>
        </p:pic>
        <p:sp>
          <p:nvSpPr>
            <p:cNvPr id="6"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393036FB-202D-7EA9-EBDD-816ADE16C40E}"/>
              </a:ext>
            </a:extLst>
          </p:cNvPr>
          <p:cNvSpPr txBox="1"/>
          <p:nvPr/>
        </p:nvSpPr>
        <p:spPr>
          <a:xfrm>
            <a:off x="0" y="495916"/>
            <a:ext cx="12192000" cy="553998"/>
          </a:xfrm>
          <a:prstGeom prst="rect">
            <a:avLst/>
          </a:prstGeom>
          <a:noFill/>
        </p:spPr>
        <p:txBody>
          <a:bodyPr wrap="square">
            <a:spAutoFit/>
          </a:bodyPr>
          <a:lstStyle/>
          <a:p>
            <a:pPr algn="ctr"/>
            <a:r>
              <a:rPr lang="en-US" sz="3000" dirty="0">
                <a:solidFill>
                  <a:srgbClr val="C00000"/>
                </a:solidFill>
                <a:latin typeface="Arial" panose="020B0604020202020204" pitchFamily="34" charset="0"/>
                <a:ea typeface="Cambria" panose="02040503050406030204" pitchFamily="18" charset="0"/>
                <a:cs typeface="Arial" panose="020B0604020202020204" pitchFamily="34" charset="0"/>
              </a:rPr>
              <a:t>SLBM</a:t>
            </a:r>
            <a:r>
              <a:rPr lang="en-US" sz="3000" dirty="0">
                <a:solidFill>
                  <a:schemeClr val="dk1"/>
                </a:solidFill>
                <a:latin typeface="Arial" panose="020B0604020202020204" pitchFamily="34" charset="0"/>
                <a:ea typeface="Cambria" panose="02040503050406030204" pitchFamily="18" charset="0"/>
                <a:cs typeface="Arial" panose="020B0604020202020204" pitchFamily="34" charset="0"/>
              </a:rPr>
              <a:t> - NSE Snapshot</a:t>
            </a:r>
            <a:endParaRPr lang="en-IN" sz="3000" dirty="0">
              <a:latin typeface="Arial" panose="020B0604020202020204" pitchFamily="34" charset="0"/>
              <a:ea typeface="Cambria" panose="02040503050406030204" pitchFamily="18"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591763" y="1344408"/>
            <a:ext cx="9612152" cy="4788972"/>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097208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449D75-0BBF-E224-584A-0BD23AC01A51}"/>
              </a:ext>
            </a:extLst>
          </p:cNvPr>
          <p:cNvGrpSpPr/>
          <p:nvPr/>
        </p:nvGrpSpPr>
        <p:grpSpPr>
          <a:xfrm>
            <a:off x="0" y="6772954"/>
            <a:ext cx="12192000" cy="97747"/>
            <a:chOff x="0" y="6772954"/>
            <a:chExt cx="12192000" cy="97747"/>
          </a:xfrm>
        </p:grpSpPr>
        <p:sp>
          <p:nvSpPr>
            <p:cNvPr id="8" name="Rectangle 7">
              <a:extLst>
                <a:ext uri="{FF2B5EF4-FFF2-40B4-BE49-F238E27FC236}">
                  <a16:creationId xmlns:a16="http://schemas.microsoft.com/office/drawing/2014/main" id="{A523F72A-EBFC-6E17-05DF-4D5A5308DD9D}"/>
                </a:ext>
              </a:extLst>
            </p:cNvPr>
            <p:cNvSpPr/>
            <p:nvPr/>
          </p:nvSpPr>
          <p:spPr>
            <a:xfrm>
              <a:off x="11636869" y="6772954"/>
              <a:ext cx="555131" cy="97747"/>
            </a:xfrm>
            <a:prstGeom prst="rect">
              <a:avLst/>
            </a:prstGeom>
            <a:solidFill>
              <a:srgbClr val="353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36D93BF-F39B-E1C3-F443-FDBAB4D1C682}"/>
                </a:ext>
              </a:extLst>
            </p:cNvPr>
            <p:cNvSpPr/>
            <p:nvPr/>
          </p:nvSpPr>
          <p:spPr>
            <a:xfrm>
              <a:off x="0" y="6772954"/>
              <a:ext cx="10658475" cy="89085"/>
            </a:xfrm>
            <a:prstGeom prst="rect">
              <a:avLst/>
            </a:prstGeom>
            <a:solidFill>
              <a:srgbClr val="D7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C547F3-B6D7-42BA-8D55-0F4D1FB6AF42}"/>
                </a:ext>
              </a:extLst>
            </p:cNvPr>
            <p:cNvSpPr/>
            <p:nvPr/>
          </p:nvSpPr>
          <p:spPr>
            <a:xfrm>
              <a:off x="10658474" y="6772954"/>
              <a:ext cx="978395" cy="977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itle 24">
            <a:extLst>
              <a:ext uri="{FF2B5EF4-FFF2-40B4-BE49-F238E27FC236}">
                <a16:creationId xmlns:a16="http://schemas.microsoft.com/office/drawing/2014/main" id="{B831B48F-BC79-9DBD-0A48-B44ADE96A9C8}"/>
              </a:ext>
            </a:extLst>
          </p:cNvPr>
          <p:cNvSpPr>
            <a:spLocks noGrp="1"/>
          </p:cNvSpPr>
          <p:nvPr>
            <p:ph type="title"/>
          </p:nvPr>
        </p:nvSpPr>
        <p:spPr>
          <a:xfrm>
            <a:off x="5044700" y="2554971"/>
            <a:ext cx="5869577" cy="1261517"/>
          </a:xfrm>
        </p:spPr>
        <p:txBody>
          <a:bodyPr>
            <a:noAutofit/>
          </a:bodyPr>
          <a:lstStyle/>
          <a:p>
            <a:r>
              <a:rPr lang="en-US" sz="6600" b="1" dirty="0">
                <a:solidFill>
                  <a:srgbClr val="353E8A"/>
                </a:solidFill>
                <a:latin typeface="Corbel" panose="020B0503020204020204" pitchFamily="34" charset="0"/>
              </a:rPr>
              <a:t>THANK YOU !</a:t>
            </a:r>
          </a:p>
        </p:txBody>
      </p:sp>
      <p:cxnSp>
        <p:nvCxnSpPr>
          <p:cNvPr id="27" name="Straight Connector 26">
            <a:extLst>
              <a:ext uri="{FF2B5EF4-FFF2-40B4-BE49-F238E27FC236}">
                <a16:creationId xmlns:a16="http://schemas.microsoft.com/office/drawing/2014/main" id="{E4A37C1C-FC97-12E0-5721-4FA2E3926DDA}"/>
              </a:ext>
            </a:extLst>
          </p:cNvPr>
          <p:cNvCxnSpPr>
            <a:cxnSpLocks/>
          </p:cNvCxnSpPr>
          <p:nvPr/>
        </p:nvCxnSpPr>
        <p:spPr>
          <a:xfrm>
            <a:off x="4792151" y="2330682"/>
            <a:ext cx="0" cy="1710095"/>
          </a:xfrm>
          <a:prstGeom prst="line">
            <a:avLst/>
          </a:prstGeom>
          <a:ln w="38100">
            <a:solidFill>
              <a:srgbClr val="D71F29"/>
            </a:solidFill>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943" y="2355106"/>
            <a:ext cx="4171950" cy="1461382"/>
          </a:xfrm>
        </p:spPr>
      </p:pic>
    </p:spTree>
    <p:extLst>
      <p:ext uri="{BB962C8B-B14F-4D97-AF65-F5344CB8AC3E}">
        <p14:creationId xmlns:p14="http://schemas.microsoft.com/office/powerpoint/2010/main" val="398247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p34">
            <a:extLst>
              <a:ext uri="{FF2B5EF4-FFF2-40B4-BE49-F238E27FC236}">
                <a16:creationId xmlns:a16="http://schemas.microsoft.com/office/drawing/2014/main" id="{899DAEC0-FE73-CA6C-A998-27B2FAC142B2}"/>
              </a:ext>
            </a:extLst>
          </p:cNvPr>
          <p:cNvSpPr txBox="1">
            <a:spLocks/>
          </p:cNvSpPr>
          <p:nvPr/>
        </p:nvSpPr>
        <p:spPr>
          <a:xfrm>
            <a:off x="767913" y="568750"/>
            <a:ext cx="10833974" cy="59463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Clr>
                <a:schemeClr val="dk1"/>
              </a:buClr>
              <a:buSzPts val="1100"/>
            </a:pPr>
            <a:endParaRPr lang="en-US" sz="1200" i="1" dirty="0">
              <a:latin typeface="Arial" panose="020B0604020202020204" pitchFamily="34" charset="0"/>
              <a:ea typeface="Cambria" panose="02040503050406030204" pitchFamily="18" charset="0"/>
              <a:cs typeface="Arial" panose="020B0604020202020204" pitchFamily="34" charset="0"/>
            </a:endParaRPr>
          </a:p>
        </p:txBody>
      </p:sp>
      <p:grpSp>
        <p:nvGrpSpPr>
          <p:cNvPr id="4" name="object 2"/>
          <p:cNvGrpSpPr/>
          <p:nvPr/>
        </p:nvGrpSpPr>
        <p:grpSpPr>
          <a:xfrm>
            <a:off x="0" y="50"/>
            <a:ext cx="12192000" cy="868680"/>
            <a:chOff x="0" y="50"/>
            <a:chExt cx="12192000" cy="868680"/>
          </a:xfrm>
        </p:grpSpPr>
        <p:pic>
          <p:nvPicPr>
            <p:cNvPr id="5" name="object 3"/>
            <p:cNvPicPr/>
            <p:nvPr/>
          </p:nvPicPr>
          <p:blipFill>
            <a:blip r:embed="rId3" cstate="print"/>
            <a:stretch>
              <a:fillRect/>
            </a:stretch>
          </p:blipFill>
          <p:spPr>
            <a:xfrm>
              <a:off x="295656" y="1523"/>
              <a:ext cx="11896344" cy="793154"/>
            </a:xfrm>
            <a:prstGeom prst="rect">
              <a:avLst/>
            </a:prstGeom>
          </p:spPr>
        </p:pic>
        <p:sp>
          <p:nvSpPr>
            <p:cNvPr id="6"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Rectangle 2"/>
          <p:cNvSpPr/>
          <p:nvPr/>
        </p:nvSpPr>
        <p:spPr>
          <a:xfrm>
            <a:off x="532823" y="1119754"/>
            <a:ext cx="11304154" cy="5078313"/>
          </a:xfrm>
          <a:prstGeom prst="rect">
            <a:avLst/>
          </a:prstGeom>
        </p:spPr>
        <p:txBody>
          <a:bodyPr wrap="square">
            <a:spAutoFit/>
          </a:bodyPr>
          <a:lstStyle/>
          <a:p>
            <a:r>
              <a:rPr lang="en-US" b="1" dirty="0" smtClean="0"/>
              <a:t>Centrum </a:t>
            </a:r>
            <a:r>
              <a:rPr lang="en-US" b="1" dirty="0" err="1" smtClean="0"/>
              <a:t>Finverse</a:t>
            </a:r>
            <a:r>
              <a:rPr lang="en-US" b="1" dirty="0" smtClean="0"/>
              <a:t> Ltd </a:t>
            </a:r>
            <a:r>
              <a:rPr lang="en-IN" b="1" dirty="0" smtClean="0"/>
              <a:t>(“Centrum”)</a:t>
            </a:r>
            <a:r>
              <a:rPr lang="en-US" dirty="0" smtClean="0"/>
              <a:t> is registered with the Securities and Exchange Board of India ( as a Stock</a:t>
            </a:r>
          </a:p>
          <a:p>
            <a:r>
              <a:rPr lang="en-US" dirty="0" smtClean="0"/>
              <a:t>Broker, Depository Participant, and Research Analyst SEBI RA Registration No INH 000018337 The information</a:t>
            </a:r>
          </a:p>
          <a:p>
            <a:r>
              <a:rPr lang="en-US" dirty="0" smtClean="0"/>
              <a:t>and research content available on this website are for informational and educational purposes only and do not</a:t>
            </a:r>
          </a:p>
          <a:p>
            <a:r>
              <a:rPr lang="en-US" dirty="0" smtClean="0"/>
              <a:t>constitute investment advice, solicitation, or recommendation to buy or sell any securities</a:t>
            </a:r>
          </a:p>
          <a:p>
            <a:r>
              <a:rPr lang="en-US" dirty="0" smtClean="0"/>
              <a:t>All information, including market data and third party content, is provided on an “as is” basis Centrum does not</a:t>
            </a:r>
          </a:p>
          <a:p>
            <a:r>
              <a:rPr lang="en-US" dirty="0" smtClean="0"/>
              <a:t>guarantee the accuracy, completeness, or timeliness of any data and shall not be liable for any loss or damage</a:t>
            </a:r>
          </a:p>
          <a:p>
            <a:r>
              <a:rPr lang="en-US" dirty="0" smtClean="0"/>
              <a:t>arising from the use of, or reliance on, such information Users should independently verify all information and</a:t>
            </a:r>
          </a:p>
          <a:p>
            <a:r>
              <a:rPr lang="en-US" dirty="0" smtClean="0"/>
              <a:t>consult professional advisers before making investment decisions</a:t>
            </a:r>
          </a:p>
          <a:p>
            <a:r>
              <a:rPr lang="en-US" dirty="0" smtClean="0"/>
              <a:t>Investments in securities markets are subject to market risks. Past performance is not indicative of future results.</a:t>
            </a:r>
          </a:p>
          <a:p>
            <a:r>
              <a:rPr lang="en-US" dirty="0" smtClean="0"/>
              <a:t>Centrum, its associates, and employees may have positions or business relationships with the companies</a:t>
            </a:r>
          </a:p>
          <a:p>
            <a:r>
              <a:rPr lang="en-US" dirty="0" smtClean="0"/>
              <a:t>mentioned in research reports, as disclosed therein.</a:t>
            </a:r>
          </a:p>
          <a:p>
            <a:r>
              <a:rPr lang="en-US" dirty="0" smtClean="0"/>
              <a:t>This website and its content are not intended for distribution to or use by any person in the United States, United</a:t>
            </a:r>
          </a:p>
          <a:p>
            <a:r>
              <a:rPr lang="en-US" dirty="0" smtClean="0"/>
              <a:t>Kingdom, Canada, or any jurisdiction where such distribution is unlawful</a:t>
            </a:r>
            <a:r>
              <a:rPr lang="en-US" b="1" dirty="0" smtClean="0"/>
              <a:t>.</a:t>
            </a:r>
          </a:p>
          <a:p>
            <a:endParaRPr lang="en-US" b="1" dirty="0" smtClean="0"/>
          </a:p>
          <a:p>
            <a:r>
              <a:rPr lang="en-US" b="1" dirty="0" smtClean="0"/>
              <a:t>“Investment in securities market are subject to market risks Read all related documents carefully before</a:t>
            </a:r>
          </a:p>
          <a:p>
            <a:r>
              <a:rPr lang="en-US" b="1" dirty="0" smtClean="0"/>
              <a:t>investing</a:t>
            </a:r>
          </a:p>
          <a:p>
            <a:endParaRPr lang="en-US" b="1" dirty="0" smtClean="0"/>
          </a:p>
          <a:p>
            <a:r>
              <a:rPr lang="en-US" b="1" dirty="0" smtClean="0"/>
              <a:t>Link to Disclaimer (https:://www </a:t>
            </a:r>
            <a:r>
              <a:rPr lang="en-US" b="1" dirty="0" err="1" smtClean="0"/>
              <a:t>centrumgalaxc</a:t>
            </a:r>
            <a:r>
              <a:rPr lang="en-US" b="1" dirty="0" smtClean="0"/>
              <a:t> com/</a:t>
            </a:r>
            <a:r>
              <a:rPr lang="en-US" b="1" dirty="0" err="1" smtClean="0"/>
              <a:t>wp</a:t>
            </a:r>
            <a:r>
              <a:rPr lang="en-US" b="1" dirty="0" smtClean="0"/>
              <a:t> content/uploads/ 2026 01 /CFL RA Disclaimer pdf</a:t>
            </a:r>
            <a:endParaRPr lang="en-IN" dirty="0"/>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961233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EFBFFBA2-6D9B-5F87-9D2E-2E56C8978C21}"/>
              </a:ext>
            </a:extLst>
          </p:cNvPr>
          <p:cNvSpPr txBox="1">
            <a:spLocks noChangeArrowheads="1"/>
          </p:cNvSpPr>
          <p:nvPr/>
        </p:nvSpPr>
        <p:spPr bwMode="auto">
          <a:xfrm>
            <a:off x="2483874" y="939681"/>
            <a:ext cx="722425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3175" algn="ctr">
              <a:lnSpc>
                <a:spcPct val="100000"/>
              </a:lnSpc>
              <a:spcBef>
                <a:spcPts val="100"/>
              </a:spcBef>
            </a:pPr>
            <a:r>
              <a:rPr lang="en-IN" sz="1600" i="1" spc="-10" dirty="0">
                <a:latin typeface="Cambria"/>
                <a:cs typeface="Cambria"/>
              </a:rPr>
              <a:t>Member</a:t>
            </a:r>
            <a:r>
              <a:rPr lang="en-IN" sz="1600" i="1" spc="-30" dirty="0">
                <a:latin typeface="Cambria"/>
                <a:cs typeface="Cambria"/>
              </a:rPr>
              <a:t> </a:t>
            </a:r>
            <a:r>
              <a:rPr lang="en-IN" sz="1600" i="1" dirty="0">
                <a:latin typeface="Cambria"/>
                <a:cs typeface="Cambria"/>
              </a:rPr>
              <a:t>(NSE</a:t>
            </a:r>
            <a:r>
              <a:rPr lang="en-IN" sz="1600" i="1" spc="-15" dirty="0">
                <a:latin typeface="Cambria"/>
                <a:cs typeface="Cambria"/>
              </a:rPr>
              <a:t> </a:t>
            </a:r>
            <a:r>
              <a:rPr lang="en-IN" sz="1600" i="1" dirty="0">
                <a:latin typeface="Cambria"/>
                <a:cs typeface="Cambria"/>
              </a:rPr>
              <a:t>and</a:t>
            </a:r>
            <a:r>
              <a:rPr lang="en-IN" sz="1600" i="1" spc="-10" dirty="0">
                <a:latin typeface="Cambria"/>
                <a:cs typeface="Cambria"/>
              </a:rPr>
              <a:t> </a:t>
            </a:r>
            <a:r>
              <a:rPr lang="en-IN" sz="1600" i="1" spc="-20" dirty="0">
                <a:latin typeface="Cambria"/>
                <a:cs typeface="Cambria"/>
              </a:rPr>
              <a:t>BSE)</a:t>
            </a:r>
            <a:endParaRPr lang="en-IN" sz="1600" dirty="0">
              <a:latin typeface="Cambria"/>
              <a:cs typeface="Cambria"/>
            </a:endParaRPr>
          </a:p>
          <a:p>
            <a:pPr algn="ctr">
              <a:lnSpc>
                <a:spcPct val="100000"/>
              </a:lnSpc>
            </a:pPr>
            <a:r>
              <a:rPr lang="en-IN" sz="1600" i="1" dirty="0">
                <a:latin typeface="Cambria"/>
                <a:cs typeface="Cambria"/>
              </a:rPr>
              <a:t>Single</a:t>
            </a:r>
            <a:r>
              <a:rPr lang="en-IN" sz="1600" i="1" spc="-35" dirty="0">
                <a:latin typeface="Cambria"/>
                <a:cs typeface="Cambria"/>
              </a:rPr>
              <a:t> </a:t>
            </a:r>
            <a:r>
              <a:rPr lang="en-IN" sz="1600" i="1" dirty="0">
                <a:latin typeface="Cambria"/>
                <a:cs typeface="Cambria"/>
              </a:rPr>
              <a:t>SEBI</a:t>
            </a:r>
            <a:r>
              <a:rPr lang="en-IN" sz="1600" i="1" spc="10" dirty="0">
                <a:latin typeface="Cambria"/>
                <a:cs typeface="Cambria"/>
              </a:rPr>
              <a:t> </a:t>
            </a:r>
            <a:r>
              <a:rPr lang="en-IN" sz="1600" i="1" spc="-10" dirty="0" err="1">
                <a:latin typeface="Cambria"/>
                <a:cs typeface="Cambria"/>
              </a:rPr>
              <a:t>Regn</a:t>
            </a:r>
            <a:r>
              <a:rPr lang="en-IN" sz="1600" i="1" spc="-10" dirty="0">
                <a:latin typeface="Cambria"/>
                <a:cs typeface="Cambria"/>
              </a:rPr>
              <a:t>.</a:t>
            </a:r>
            <a:r>
              <a:rPr lang="en-IN" sz="1600" i="1" spc="-35" dirty="0">
                <a:latin typeface="Cambria"/>
                <a:cs typeface="Cambria"/>
              </a:rPr>
              <a:t> </a:t>
            </a:r>
            <a:r>
              <a:rPr lang="en-IN" sz="1600" i="1" dirty="0">
                <a:latin typeface="Cambria"/>
                <a:cs typeface="Cambria"/>
              </a:rPr>
              <a:t>No.:</a:t>
            </a:r>
            <a:r>
              <a:rPr lang="en-IN" sz="1600" i="1" spc="-35" dirty="0">
                <a:latin typeface="Cambria"/>
                <a:cs typeface="Cambria"/>
              </a:rPr>
              <a:t> </a:t>
            </a:r>
            <a:r>
              <a:rPr lang="en-IN" sz="1600" i="1" spc="-10" dirty="0">
                <a:latin typeface="Cambria"/>
                <a:cs typeface="Cambria"/>
              </a:rPr>
              <a:t>INZ000317534</a:t>
            </a:r>
            <a:endParaRPr lang="en-IN" sz="1600" dirty="0">
              <a:latin typeface="Cambria"/>
              <a:cs typeface="Cambria"/>
            </a:endParaRPr>
          </a:p>
          <a:p>
            <a:pPr algn="ctr">
              <a:lnSpc>
                <a:spcPct val="100000"/>
              </a:lnSpc>
              <a:spcBef>
                <a:spcPts val="25"/>
              </a:spcBef>
            </a:pPr>
            <a:endParaRPr lang="en-IN" sz="1600" dirty="0">
              <a:latin typeface="Cambria"/>
              <a:cs typeface="Cambria"/>
            </a:endParaRPr>
          </a:p>
          <a:p>
            <a:pPr marL="807720" marR="792480" algn="ctr">
              <a:lnSpc>
                <a:spcPct val="100000"/>
              </a:lnSpc>
            </a:pPr>
            <a:r>
              <a:rPr lang="en-IN" sz="1600" i="1" dirty="0">
                <a:latin typeface="Cambria"/>
                <a:cs typeface="Cambria"/>
              </a:rPr>
              <a:t>Depository</a:t>
            </a:r>
            <a:r>
              <a:rPr lang="en-IN" sz="1600" i="1" spc="-50" dirty="0">
                <a:latin typeface="Cambria"/>
                <a:cs typeface="Cambria"/>
              </a:rPr>
              <a:t> </a:t>
            </a:r>
            <a:r>
              <a:rPr lang="en-IN" sz="1600" i="1" spc="-10" dirty="0">
                <a:latin typeface="Cambria"/>
                <a:cs typeface="Cambria"/>
              </a:rPr>
              <a:t>Participant</a:t>
            </a:r>
            <a:r>
              <a:rPr lang="en-IN" sz="1600" i="1" spc="-5" dirty="0">
                <a:latin typeface="Cambria"/>
                <a:cs typeface="Cambria"/>
              </a:rPr>
              <a:t> </a:t>
            </a:r>
            <a:r>
              <a:rPr lang="en-IN" sz="1600" i="1" spc="-20" dirty="0">
                <a:latin typeface="Cambria"/>
                <a:cs typeface="Cambria"/>
              </a:rPr>
              <a:t>(DP)</a:t>
            </a:r>
            <a:r>
              <a:rPr lang="en-IN" sz="1600" i="1" spc="500" dirty="0">
                <a:latin typeface="Cambria"/>
                <a:cs typeface="Cambria"/>
              </a:rPr>
              <a:t> </a:t>
            </a:r>
            <a:r>
              <a:rPr lang="en-IN" sz="1600" i="1" dirty="0">
                <a:latin typeface="Cambria"/>
                <a:cs typeface="Cambria"/>
              </a:rPr>
              <a:t>CDSL</a:t>
            </a:r>
            <a:r>
              <a:rPr lang="en-IN" sz="1600" i="1" spc="-20" dirty="0">
                <a:latin typeface="Cambria"/>
                <a:cs typeface="Cambria"/>
              </a:rPr>
              <a:t> </a:t>
            </a:r>
            <a:r>
              <a:rPr lang="en-IN" sz="1600" i="1" dirty="0">
                <a:latin typeface="Cambria"/>
                <a:cs typeface="Cambria"/>
              </a:rPr>
              <a:t>DP</a:t>
            </a:r>
            <a:r>
              <a:rPr lang="en-IN" sz="1600" i="1" spc="-25" dirty="0">
                <a:latin typeface="Cambria"/>
                <a:cs typeface="Cambria"/>
              </a:rPr>
              <a:t> </a:t>
            </a:r>
            <a:r>
              <a:rPr lang="en-IN" sz="1600" i="1" dirty="0">
                <a:latin typeface="Cambria"/>
                <a:cs typeface="Cambria"/>
              </a:rPr>
              <a:t>ID:</a:t>
            </a:r>
            <a:r>
              <a:rPr lang="en-IN" sz="1600" i="1" spc="-25" dirty="0">
                <a:latin typeface="Cambria"/>
                <a:cs typeface="Cambria"/>
              </a:rPr>
              <a:t> </a:t>
            </a:r>
            <a:r>
              <a:rPr lang="en-IN" sz="1600" i="1" spc="-10" dirty="0">
                <a:latin typeface="Cambria"/>
                <a:cs typeface="Cambria"/>
              </a:rPr>
              <a:t>100900</a:t>
            </a:r>
            <a:endParaRPr lang="en-IN" sz="1600" dirty="0">
              <a:latin typeface="Cambria"/>
              <a:cs typeface="Cambria"/>
            </a:endParaRPr>
          </a:p>
          <a:p>
            <a:pPr algn="ctr">
              <a:lnSpc>
                <a:spcPct val="100000"/>
              </a:lnSpc>
            </a:pPr>
            <a:r>
              <a:rPr lang="en-IN" sz="1600" i="1" dirty="0">
                <a:latin typeface="Cambria"/>
                <a:cs typeface="Cambria"/>
              </a:rPr>
              <a:t>Single</a:t>
            </a:r>
            <a:r>
              <a:rPr lang="en-IN" sz="1600" i="1" spc="-35" dirty="0">
                <a:latin typeface="Cambria"/>
                <a:cs typeface="Cambria"/>
              </a:rPr>
              <a:t> </a:t>
            </a:r>
            <a:r>
              <a:rPr lang="en-IN" sz="1600" i="1" dirty="0">
                <a:latin typeface="Cambria"/>
                <a:cs typeface="Cambria"/>
              </a:rPr>
              <a:t>SEBI</a:t>
            </a:r>
            <a:r>
              <a:rPr lang="en-IN" sz="1600" i="1" spc="25" dirty="0">
                <a:latin typeface="Cambria"/>
                <a:cs typeface="Cambria"/>
              </a:rPr>
              <a:t> </a:t>
            </a:r>
            <a:r>
              <a:rPr lang="en-IN" sz="1600" i="1" dirty="0" err="1">
                <a:latin typeface="Cambria"/>
                <a:cs typeface="Cambria"/>
              </a:rPr>
              <a:t>Regn</a:t>
            </a:r>
            <a:r>
              <a:rPr lang="en-IN" sz="1600" i="1" dirty="0">
                <a:latin typeface="Cambria"/>
                <a:cs typeface="Cambria"/>
              </a:rPr>
              <a:t>.</a:t>
            </a:r>
            <a:r>
              <a:rPr lang="en-IN" sz="1600" i="1" spc="-10" dirty="0">
                <a:latin typeface="Cambria"/>
                <a:cs typeface="Cambria"/>
              </a:rPr>
              <a:t> </a:t>
            </a:r>
            <a:r>
              <a:rPr lang="en-IN" sz="1600" i="1" dirty="0">
                <a:latin typeface="Cambria"/>
                <a:cs typeface="Cambria"/>
              </a:rPr>
              <a:t>No.:</a:t>
            </a:r>
            <a:r>
              <a:rPr lang="en-IN" sz="1600" i="1" spc="-20" dirty="0">
                <a:latin typeface="Cambria"/>
                <a:cs typeface="Cambria"/>
              </a:rPr>
              <a:t> IN-</a:t>
            </a:r>
            <a:r>
              <a:rPr lang="en-IN" sz="1600" i="1" spc="-30" dirty="0">
                <a:latin typeface="Cambria"/>
                <a:cs typeface="Cambria"/>
              </a:rPr>
              <a:t>DP-</a:t>
            </a:r>
            <a:r>
              <a:rPr lang="en-IN" sz="1600" i="1" dirty="0">
                <a:latin typeface="Cambria"/>
                <a:cs typeface="Cambria"/>
              </a:rPr>
              <a:t>788-</a:t>
            </a:r>
            <a:r>
              <a:rPr lang="en-IN" sz="1600" i="1" spc="-20" dirty="0">
                <a:latin typeface="Cambria"/>
                <a:cs typeface="Cambria"/>
              </a:rPr>
              <a:t>2024</a:t>
            </a:r>
            <a:endParaRPr lang="en-IN" sz="1600" dirty="0">
              <a:latin typeface="Cambria"/>
              <a:cs typeface="Cambria"/>
            </a:endParaRPr>
          </a:p>
          <a:p>
            <a:pPr algn="ctr">
              <a:lnSpc>
                <a:spcPct val="100000"/>
              </a:lnSpc>
              <a:spcBef>
                <a:spcPts val="25"/>
              </a:spcBef>
            </a:pPr>
            <a:endParaRPr lang="en-IN" sz="1600" dirty="0">
              <a:latin typeface="Cambria"/>
              <a:cs typeface="Cambria"/>
            </a:endParaRPr>
          </a:p>
          <a:p>
            <a:pPr marL="200025" marR="187325" indent="-635" algn="ctr">
              <a:lnSpc>
                <a:spcPct val="100000"/>
              </a:lnSpc>
            </a:pPr>
            <a:r>
              <a:rPr lang="en-IN" sz="1600" i="1" dirty="0">
                <a:latin typeface="Cambria"/>
                <a:cs typeface="Cambria"/>
              </a:rPr>
              <a:t>Research</a:t>
            </a:r>
            <a:r>
              <a:rPr lang="en-IN" sz="1600" i="1" spc="-5" dirty="0">
                <a:latin typeface="Cambria"/>
                <a:cs typeface="Cambria"/>
              </a:rPr>
              <a:t> </a:t>
            </a:r>
            <a:r>
              <a:rPr lang="en-IN" sz="1600" i="1" dirty="0">
                <a:latin typeface="Cambria"/>
                <a:cs typeface="Cambria"/>
              </a:rPr>
              <a:t>Analyst</a:t>
            </a:r>
            <a:r>
              <a:rPr lang="en-IN" sz="1600" i="1" spc="-35" dirty="0">
                <a:latin typeface="Cambria"/>
                <a:cs typeface="Cambria"/>
              </a:rPr>
              <a:t> </a:t>
            </a:r>
            <a:r>
              <a:rPr lang="en-IN" sz="1600" i="1" dirty="0">
                <a:latin typeface="Cambria"/>
                <a:cs typeface="Cambria"/>
              </a:rPr>
              <a:t>SEBI</a:t>
            </a:r>
            <a:r>
              <a:rPr lang="en-IN" sz="1600" i="1" spc="60" dirty="0">
                <a:latin typeface="Cambria"/>
                <a:cs typeface="Cambria"/>
              </a:rPr>
              <a:t> </a:t>
            </a:r>
            <a:r>
              <a:rPr lang="en-IN" sz="1600" i="1" spc="-20" dirty="0">
                <a:latin typeface="Cambria"/>
                <a:cs typeface="Cambria"/>
              </a:rPr>
              <a:t>Registration</a:t>
            </a:r>
            <a:r>
              <a:rPr lang="en-IN" sz="1600" i="1" spc="-60" dirty="0">
                <a:latin typeface="Cambria"/>
                <a:cs typeface="Cambria"/>
              </a:rPr>
              <a:t> </a:t>
            </a:r>
            <a:r>
              <a:rPr lang="en-IN" sz="1600" i="1" dirty="0">
                <a:latin typeface="Cambria"/>
                <a:cs typeface="Cambria"/>
              </a:rPr>
              <a:t>No.</a:t>
            </a:r>
            <a:r>
              <a:rPr lang="en-IN" sz="1600" i="1" spc="5" dirty="0">
                <a:latin typeface="Cambria"/>
                <a:cs typeface="Cambria"/>
              </a:rPr>
              <a:t> </a:t>
            </a:r>
            <a:r>
              <a:rPr lang="en-IN" sz="1600" i="1" spc="-10" dirty="0">
                <a:latin typeface="Cambria"/>
                <a:cs typeface="Cambria"/>
              </a:rPr>
              <a:t>INH000018337</a:t>
            </a:r>
            <a:r>
              <a:rPr lang="en-IN" sz="1600" i="1" spc="500" dirty="0">
                <a:latin typeface="Cambria"/>
                <a:cs typeface="Cambria"/>
              </a:rPr>
              <a:t> </a:t>
            </a:r>
            <a:r>
              <a:rPr lang="en-IN" sz="1600" i="1" spc="-10" dirty="0">
                <a:latin typeface="Cambria"/>
                <a:cs typeface="Cambria"/>
              </a:rPr>
              <a:t>Mutual</a:t>
            </a:r>
            <a:r>
              <a:rPr lang="en-IN" sz="1600" i="1" spc="-35" dirty="0">
                <a:latin typeface="Cambria"/>
                <a:cs typeface="Cambria"/>
              </a:rPr>
              <a:t> </a:t>
            </a:r>
            <a:r>
              <a:rPr lang="en-IN" sz="1600" i="1" dirty="0">
                <a:latin typeface="Cambria"/>
                <a:cs typeface="Cambria"/>
              </a:rPr>
              <a:t>Fund</a:t>
            </a:r>
            <a:r>
              <a:rPr lang="en-IN" sz="1600" i="1" spc="10" dirty="0">
                <a:latin typeface="Cambria"/>
                <a:cs typeface="Cambria"/>
              </a:rPr>
              <a:t> </a:t>
            </a:r>
            <a:r>
              <a:rPr lang="en-IN" sz="1600" i="1" spc="-20" dirty="0">
                <a:latin typeface="Cambria"/>
                <a:cs typeface="Cambria"/>
              </a:rPr>
              <a:t>Distributor</a:t>
            </a:r>
            <a:r>
              <a:rPr lang="en-IN" sz="1600" i="1" spc="-70" dirty="0">
                <a:latin typeface="Cambria"/>
                <a:cs typeface="Cambria"/>
              </a:rPr>
              <a:t> </a:t>
            </a:r>
            <a:r>
              <a:rPr lang="en-IN" sz="1600" i="1" dirty="0">
                <a:latin typeface="Cambria"/>
                <a:cs typeface="Cambria"/>
              </a:rPr>
              <a:t>AMFI</a:t>
            </a:r>
            <a:r>
              <a:rPr lang="en-IN" sz="1600" i="1" spc="35" dirty="0">
                <a:latin typeface="Cambria"/>
                <a:cs typeface="Cambria"/>
              </a:rPr>
              <a:t> </a:t>
            </a:r>
            <a:r>
              <a:rPr lang="en-IN" sz="1600" i="1" dirty="0" err="1">
                <a:latin typeface="Cambria"/>
                <a:cs typeface="Cambria"/>
              </a:rPr>
              <a:t>Regn</a:t>
            </a:r>
            <a:r>
              <a:rPr lang="en-IN" sz="1600" i="1" spc="15" dirty="0">
                <a:latin typeface="Cambria"/>
                <a:cs typeface="Cambria"/>
              </a:rPr>
              <a:t> </a:t>
            </a:r>
            <a:r>
              <a:rPr lang="en-IN" sz="1600" i="1" dirty="0">
                <a:latin typeface="Cambria"/>
                <a:cs typeface="Cambria"/>
              </a:rPr>
              <a:t>No. ARN-</a:t>
            </a:r>
            <a:r>
              <a:rPr lang="en-IN" sz="1600" i="1" spc="10" dirty="0">
                <a:latin typeface="Cambria"/>
                <a:cs typeface="Cambria"/>
              </a:rPr>
              <a:t> </a:t>
            </a:r>
            <a:r>
              <a:rPr lang="en-IN" sz="1600" i="1" spc="-10" dirty="0">
                <a:latin typeface="Cambria"/>
                <a:cs typeface="Cambria"/>
              </a:rPr>
              <a:t>300129</a:t>
            </a:r>
            <a:endParaRPr lang="en-IN" sz="1600" dirty="0">
              <a:latin typeface="Cambria"/>
              <a:cs typeface="Cambria"/>
            </a:endParaRPr>
          </a:p>
          <a:p>
            <a:pPr algn="ctr">
              <a:lnSpc>
                <a:spcPct val="100000"/>
              </a:lnSpc>
              <a:spcBef>
                <a:spcPts val="20"/>
              </a:spcBef>
            </a:pPr>
            <a:endParaRPr lang="en-IN" sz="1600" dirty="0">
              <a:latin typeface="Cambria"/>
              <a:cs typeface="Cambria"/>
            </a:endParaRPr>
          </a:p>
          <a:p>
            <a:pPr marL="5080" algn="ctr">
              <a:lnSpc>
                <a:spcPct val="100000"/>
              </a:lnSpc>
              <a:spcBef>
                <a:spcPts val="5"/>
              </a:spcBef>
            </a:pPr>
            <a:r>
              <a:rPr lang="en-IN" sz="1600" i="1" spc="-10" dirty="0">
                <a:latin typeface="Cambria"/>
                <a:cs typeface="Cambria"/>
              </a:rPr>
              <a:t>Website:</a:t>
            </a:r>
            <a:r>
              <a:rPr lang="en-IN" sz="1600" i="1" spc="10" dirty="0">
                <a:latin typeface="Cambria"/>
                <a:cs typeface="Cambria"/>
              </a:rPr>
              <a:t> </a:t>
            </a:r>
            <a:r>
              <a:rPr lang="en-IN" sz="1600" i="1" u="sng" spc="-10" dirty="0">
                <a:uFill>
                  <a:solidFill>
                    <a:srgbClr val="000000"/>
                  </a:solidFill>
                </a:uFill>
                <a:latin typeface="Cambria"/>
                <a:cs typeface="Cambria"/>
                <a:hlinkClick r:id="rId2"/>
              </a:rPr>
              <a:t>www.centrumgalaxc.com</a:t>
            </a:r>
            <a:endParaRPr lang="en-IN" sz="1600" dirty="0">
              <a:latin typeface="Cambria"/>
              <a:cs typeface="Cambria"/>
            </a:endParaRPr>
          </a:p>
          <a:p>
            <a:pPr algn="ctr">
              <a:lnSpc>
                <a:spcPct val="100000"/>
              </a:lnSpc>
            </a:pPr>
            <a:r>
              <a:rPr lang="en-IN" sz="1600" i="1" spc="-10" dirty="0">
                <a:latin typeface="Cambria"/>
                <a:cs typeface="Cambria"/>
              </a:rPr>
              <a:t>Investor</a:t>
            </a:r>
            <a:r>
              <a:rPr lang="en-IN" sz="1600" i="1" spc="-45" dirty="0">
                <a:latin typeface="Cambria"/>
                <a:cs typeface="Cambria"/>
              </a:rPr>
              <a:t> </a:t>
            </a:r>
            <a:r>
              <a:rPr lang="en-IN" sz="1600" i="1" spc="-10" dirty="0">
                <a:latin typeface="Cambria"/>
                <a:cs typeface="Cambria"/>
              </a:rPr>
              <a:t>Grievance</a:t>
            </a:r>
            <a:r>
              <a:rPr lang="en-IN" sz="1600" i="1" spc="5" dirty="0">
                <a:latin typeface="Cambria"/>
                <a:cs typeface="Cambria"/>
              </a:rPr>
              <a:t> </a:t>
            </a:r>
            <a:r>
              <a:rPr lang="en-IN" sz="1600" i="1" spc="-10" dirty="0">
                <a:latin typeface="Cambria"/>
                <a:cs typeface="Cambria"/>
              </a:rPr>
              <a:t>Email</a:t>
            </a:r>
            <a:r>
              <a:rPr lang="en-IN" sz="1600" i="1" spc="15" dirty="0">
                <a:latin typeface="Cambria"/>
                <a:cs typeface="Cambria"/>
              </a:rPr>
              <a:t> </a:t>
            </a:r>
            <a:r>
              <a:rPr lang="en-IN" sz="1600" i="1" dirty="0">
                <a:latin typeface="Cambria"/>
                <a:cs typeface="Cambria"/>
              </a:rPr>
              <a:t>ID:</a:t>
            </a:r>
            <a:r>
              <a:rPr lang="en-IN" sz="1600" i="1" spc="40" dirty="0">
                <a:latin typeface="Cambria"/>
                <a:cs typeface="Cambria"/>
              </a:rPr>
              <a:t> </a:t>
            </a:r>
            <a:r>
              <a:rPr lang="en-IN" sz="1600" i="1" u="sng" spc="-10" dirty="0">
                <a:uFill>
                  <a:solidFill>
                    <a:srgbClr val="000000"/>
                  </a:solidFill>
                </a:uFill>
                <a:latin typeface="Cambria"/>
                <a:cs typeface="Cambria"/>
                <a:hlinkClick r:id="rId3"/>
              </a:rPr>
              <a:t>ig@centrum.co.in</a:t>
            </a:r>
            <a:endParaRPr lang="en-IN" sz="1600" dirty="0">
              <a:latin typeface="Cambria"/>
              <a:cs typeface="Cambria"/>
            </a:endParaRPr>
          </a:p>
          <a:p>
            <a:pPr algn="ctr">
              <a:lnSpc>
                <a:spcPct val="100000"/>
              </a:lnSpc>
              <a:spcBef>
                <a:spcPts val="20"/>
              </a:spcBef>
            </a:pPr>
            <a:endParaRPr lang="en-IN" sz="1600" dirty="0">
              <a:latin typeface="Cambria"/>
              <a:cs typeface="Cambria"/>
            </a:endParaRPr>
          </a:p>
          <a:p>
            <a:pPr marL="1062355" indent="-248920" algn="ctr">
              <a:lnSpc>
                <a:spcPct val="100000"/>
              </a:lnSpc>
            </a:pPr>
            <a:r>
              <a:rPr lang="en-IN" sz="1600" i="1" spc="-10" dirty="0">
                <a:latin typeface="Cambria"/>
                <a:cs typeface="Cambria"/>
              </a:rPr>
              <a:t>Compliance</a:t>
            </a:r>
            <a:r>
              <a:rPr lang="en-IN" sz="1600" i="1" spc="15" dirty="0">
                <a:latin typeface="Cambria"/>
                <a:cs typeface="Cambria"/>
              </a:rPr>
              <a:t> </a:t>
            </a:r>
            <a:r>
              <a:rPr lang="en-IN" sz="1600" i="1" spc="-10" dirty="0">
                <a:latin typeface="Cambria"/>
                <a:cs typeface="Cambria"/>
              </a:rPr>
              <a:t>Officer</a:t>
            </a:r>
            <a:r>
              <a:rPr lang="en-IN" sz="1600" i="1" spc="40" dirty="0">
                <a:latin typeface="Cambria"/>
                <a:cs typeface="Cambria"/>
              </a:rPr>
              <a:t> </a:t>
            </a:r>
            <a:r>
              <a:rPr lang="en-IN" sz="1600" i="1" spc="-10" dirty="0">
                <a:latin typeface="Cambria"/>
                <a:cs typeface="Cambria"/>
              </a:rPr>
              <a:t>Details: </a:t>
            </a:r>
            <a:r>
              <a:rPr lang="en-IN" sz="1600" i="1" spc="-10" dirty="0" err="1">
                <a:latin typeface="Cambria"/>
                <a:cs typeface="Cambria"/>
              </a:rPr>
              <a:t>Mangesh</a:t>
            </a:r>
            <a:r>
              <a:rPr lang="en-IN" sz="1600" i="1" spc="-10" dirty="0">
                <a:latin typeface="Cambria"/>
                <a:cs typeface="Cambria"/>
              </a:rPr>
              <a:t> </a:t>
            </a:r>
            <a:r>
              <a:rPr lang="en-IN" sz="1600" i="1" spc="-10" dirty="0" err="1">
                <a:latin typeface="Cambria"/>
                <a:cs typeface="Cambria"/>
              </a:rPr>
              <a:t>Salesa</a:t>
            </a:r>
            <a:endParaRPr lang="en-IN" sz="1600" dirty="0">
              <a:latin typeface="Cambria"/>
              <a:cs typeface="Cambria"/>
            </a:endParaRPr>
          </a:p>
          <a:p>
            <a:pPr marL="196850" algn="ctr">
              <a:lnSpc>
                <a:spcPct val="100000"/>
              </a:lnSpc>
            </a:pPr>
            <a:r>
              <a:rPr lang="en-IN" sz="1600" i="1" dirty="0">
                <a:latin typeface="Cambria"/>
                <a:cs typeface="Cambria"/>
              </a:rPr>
              <a:t>(022)</a:t>
            </a:r>
            <a:r>
              <a:rPr lang="en-IN" sz="1600" i="1" spc="-50" dirty="0">
                <a:latin typeface="Cambria"/>
                <a:cs typeface="Cambria"/>
              </a:rPr>
              <a:t> </a:t>
            </a:r>
            <a:r>
              <a:rPr lang="en-IN" sz="1600" i="1" dirty="0">
                <a:latin typeface="Cambria"/>
                <a:cs typeface="Cambria"/>
              </a:rPr>
              <a:t>69559036;</a:t>
            </a:r>
            <a:r>
              <a:rPr lang="en-IN" sz="1600" i="1" spc="-60" dirty="0">
                <a:latin typeface="Cambria"/>
                <a:cs typeface="Cambria"/>
              </a:rPr>
              <a:t> </a:t>
            </a:r>
            <a:r>
              <a:rPr lang="en-IN" sz="1600" i="1" dirty="0">
                <a:latin typeface="Cambria"/>
                <a:cs typeface="Cambria"/>
              </a:rPr>
              <a:t>Email</a:t>
            </a:r>
            <a:r>
              <a:rPr lang="en-IN" sz="1600" i="1" spc="-10" dirty="0">
                <a:latin typeface="Cambria"/>
                <a:cs typeface="Cambria"/>
              </a:rPr>
              <a:t> </a:t>
            </a:r>
            <a:r>
              <a:rPr lang="en-IN" sz="1600" i="1" dirty="0">
                <a:latin typeface="Cambria"/>
                <a:cs typeface="Cambria"/>
              </a:rPr>
              <a:t>ID:</a:t>
            </a:r>
            <a:r>
              <a:rPr lang="en-IN" sz="1600" i="1" spc="-15" dirty="0">
                <a:latin typeface="Cambria"/>
                <a:cs typeface="Cambria"/>
              </a:rPr>
              <a:t> </a:t>
            </a:r>
            <a:r>
              <a:rPr lang="en-IN" sz="1600" i="1" spc="-15" dirty="0">
                <a:latin typeface="Cambria"/>
                <a:cs typeface="Cambria"/>
                <a:hlinkClick r:id="rId4"/>
              </a:rPr>
              <a:t>finverse</a:t>
            </a:r>
            <a:r>
              <a:rPr lang="en-IN" sz="1600" i="1" u="sng" spc="-10" dirty="0">
                <a:uFill>
                  <a:solidFill>
                    <a:srgbClr val="000000"/>
                  </a:solidFill>
                </a:uFill>
                <a:latin typeface="Cambria"/>
                <a:cs typeface="Cambria"/>
                <a:hlinkClick r:id="rId4"/>
              </a:rPr>
              <a:t>comp@centrum.co.in</a:t>
            </a:r>
            <a:endParaRPr lang="en-IN" sz="1600" i="1" u="sng" spc="-10" dirty="0">
              <a:uFill>
                <a:solidFill>
                  <a:srgbClr val="000000"/>
                </a:solidFill>
              </a:uFill>
              <a:latin typeface="Cambria"/>
              <a:cs typeface="Cambria"/>
            </a:endParaRPr>
          </a:p>
          <a:p>
            <a:pPr marL="196850" algn="ctr">
              <a:lnSpc>
                <a:spcPct val="100000"/>
              </a:lnSpc>
            </a:pPr>
            <a:endParaRPr lang="en-IN" sz="1600" dirty="0">
              <a:latin typeface="Cambria"/>
              <a:cs typeface="Cambria"/>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94710128"/>
              </p:ext>
            </p:extLst>
          </p:nvPr>
        </p:nvGraphicFramePr>
        <p:xfrm>
          <a:off x="3687536" y="4805589"/>
          <a:ext cx="4347845" cy="1376044"/>
        </p:xfrm>
        <a:graphic>
          <a:graphicData uri="http://schemas.openxmlformats.org/drawingml/2006/table">
            <a:tbl>
              <a:tblPr firstRow="1" bandRow="1">
                <a:tableStyleId>{2D5ABB26-0587-4C30-8999-92F81FD0307C}</a:tableStyleId>
              </a:tblPr>
              <a:tblGrid>
                <a:gridCol w="4347845">
                  <a:extLst>
                    <a:ext uri="{9D8B030D-6E8A-4147-A177-3AD203B41FA5}">
                      <a16:colId xmlns:a16="http://schemas.microsoft.com/office/drawing/2014/main" val="3472281302"/>
                    </a:ext>
                  </a:extLst>
                </a:gridCol>
              </a:tblGrid>
              <a:tr h="211454">
                <a:tc>
                  <a:txBody>
                    <a:bodyPr/>
                    <a:lstStyle/>
                    <a:p>
                      <a:pPr marL="31750" algn="ctr">
                        <a:lnSpc>
                          <a:spcPts val="855"/>
                        </a:lnSpc>
                      </a:pPr>
                      <a:r>
                        <a:rPr sz="1400" b="1" dirty="0">
                          <a:latin typeface="+mn-lt"/>
                          <a:cs typeface="Calibri"/>
                        </a:rPr>
                        <a:t>Centrum</a:t>
                      </a:r>
                      <a:r>
                        <a:rPr sz="1400" b="1" spc="-25" dirty="0">
                          <a:latin typeface="+mn-lt"/>
                          <a:cs typeface="Calibri"/>
                        </a:rPr>
                        <a:t> </a:t>
                      </a:r>
                      <a:r>
                        <a:rPr lang="en-IN" sz="1400" b="1" spc="-25" dirty="0" err="1">
                          <a:latin typeface="+mn-lt"/>
                          <a:cs typeface="Calibri"/>
                        </a:rPr>
                        <a:t>Finverse</a:t>
                      </a:r>
                      <a:r>
                        <a:rPr sz="1400" b="1" dirty="0">
                          <a:latin typeface="+mn-lt"/>
                          <a:cs typeface="Calibri"/>
                        </a:rPr>
                        <a:t> </a:t>
                      </a:r>
                      <a:r>
                        <a:rPr sz="1400" b="1" spc="-10" dirty="0">
                          <a:latin typeface="+mn-lt"/>
                          <a:cs typeface="Calibri"/>
                        </a:rPr>
                        <a:t>Ltd.</a:t>
                      </a:r>
                      <a:r>
                        <a:rPr sz="1400" b="1" spc="-50" dirty="0">
                          <a:latin typeface="+mn-lt"/>
                          <a:cs typeface="Calibri"/>
                        </a:rPr>
                        <a:t> </a:t>
                      </a:r>
                      <a:r>
                        <a:rPr sz="1400" b="1" spc="-10" dirty="0">
                          <a:latin typeface="+mn-lt"/>
                          <a:cs typeface="Calibri"/>
                        </a:rPr>
                        <a:t>(</a:t>
                      </a:r>
                      <a:r>
                        <a:rPr lang="en-IN" sz="1400" b="1" spc="-10" dirty="0">
                          <a:latin typeface="+mn-lt"/>
                          <a:cs typeface="Calibri"/>
                        </a:rPr>
                        <a:t>CIN : </a:t>
                      </a:r>
                      <a:r>
                        <a:rPr lang="en-IN" sz="1400" b="1" dirty="0">
                          <a:solidFill>
                            <a:schemeClr val="tx1"/>
                          </a:solidFill>
                          <a:effectLst/>
                          <a:latin typeface="+mn-lt"/>
                          <a:ea typeface="+mn-ea"/>
                          <a:cs typeface="+mn-cs"/>
                        </a:rPr>
                        <a:t>U66120MH2023PLC411440</a:t>
                      </a:r>
                      <a:r>
                        <a:rPr sz="1400" b="1" spc="-10" dirty="0">
                          <a:latin typeface="Calibri"/>
                          <a:cs typeface="Calibri"/>
                        </a:rPr>
                        <a:t>)</a:t>
                      </a:r>
                      <a:endParaRPr sz="1400" dirty="0">
                        <a:latin typeface="Calibri"/>
                        <a:cs typeface="Calibri"/>
                      </a:endParaRPr>
                    </a:p>
                  </a:txBody>
                  <a:tcPr marL="0" marR="0" marT="0" marB="0"/>
                </a:tc>
                <a:extLst>
                  <a:ext uri="{0D108BD9-81ED-4DB2-BD59-A6C34878D82A}">
                    <a16:rowId xmlns:a16="http://schemas.microsoft.com/office/drawing/2014/main" val="1306975457"/>
                  </a:ext>
                </a:extLst>
              </a:tr>
              <a:tr h="1127760">
                <a:tc>
                  <a:txBody>
                    <a:bodyPr/>
                    <a:lstStyle/>
                    <a:p>
                      <a:pPr marL="484505" marR="421005" indent="-6350" algn="ctr">
                        <a:lnSpc>
                          <a:spcPct val="100000"/>
                        </a:lnSpc>
                        <a:spcBef>
                          <a:spcPts val="30"/>
                        </a:spcBef>
                      </a:pPr>
                      <a:r>
                        <a:rPr sz="1400" dirty="0">
                          <a:latin typeface="Calibri"/>
                          <a:cs typeface="Calibri"/>
                        </a:rPr>
                        <a:t>Registered</a:t>
                      </a:r>
                      <a:r>
                        <a:rPr sz="1400" spc="20" dirty="0">
                          <a:latin typeface="Calibri"/>
                          <a:cs typeface="Calibri"/>
                        </a:rPr>
                        <a:t> </a:t>
                      </a:r>
                      <a:r>
                        <a:rPr sz="1400" dirty="0">
                          <a:latin typeface="Calibri"/>
                          <a:cs typeface="Calibri"/>
                        </a:rPr>
                        <a:t>and</a:t>
                      </a:r>
                      <a:r>
                        <a:rPr sz="1400" spc="-25" dirty="0">
                          <a:latin typeface="Calibri"/>
                          <a:cs typeface="Calibri"/>
                        </a:rPr>
                        <a:t> </a:t>
                      </a:r>
                      <a:r>
                        <a:rPr sz="1400" spc="-20" dirty="0">
                          <a:latin typeface="Calibri"/>
                          <a:cs typeface="Calibri"/>
                        </a:rPr>
                        <a:t>Corporate</a:t>
                      </a:r>
                      <a:r>
                        <a:rPr sz="1400" spc="-40" dirty="0">
                          <a:latin typeface="Calibri"/>
                          <a:cs typeface="Calibri"/>
                        </a:rPr>
                        <a:t> </a:t>
                      </a:r>
                      <a:r>
                        <a:rPr sz="1400" spc="-10" dirty="0">
                          <a:latin typeface="Calibri"/>
                          <a:cs typeface="Calibri"/>
                        </a:rPr>
                        <a:t>Office:</a:t>
                      </a:r>
                      <a:r>
                        <a:rPr sz="1400" spc="500" dirty="0">
                          <a:latin typeface="Calibri"/>
                          <a:cs typeface="Calibri"/>
                        </a:rPr>
                        <a:t> </a:t>
                      </a:r>
                      <a:endParaRPr lang="en-IN" sz="1400" spc="500" dirty="0">
                        <a:latin typeface="Calibri"/>
                        <a:cs typeface="Calibri"/>
                      </a:endParaRPr>
                    </a:p>
                    <a:p>
                      <a:pPr marL="484505" marR="421005" indent="-6350" algn="ctr">
                        <a:lnSpc>
                          <a:spcPct val="100000"/>
                        </a:lnSpc>
                        <a:spcBef>
                          <a:spcPts val="30"/>
                        </a:spcBef>
                      </a:pPr>
                      <a:r>
                        <a:rPr sz="1400" dirty="0">
                          <a:latin typeface="Calibri"/>
                          <a:cs typeface="Calibri"/>
                        </a:rPr>
                        <a:t>Centrum</a:t>
                      </a:r>
                      <a:r>
                        <a:rPr sz="1400" spc="10" dirty="0">
                          <a:latin typeface="Calibri"/>
                          <a:cs typeface="Calibri"/>
                        </a:rPr>
                        <a:t> </a:t>
                      </a:r>
                      <a:r>
                        <a:rPr sz="1400" spc="-10" dirty="0">
                          <a:latin typeface="Calibri"/>
                          <a:cs typeface="Calibri"/>
                        </a:rPr>
                        <a:t>House,</a:t>
                      </a:r>
                      <a:r>
                        <a:rPr sz="1400" spc="-15" dirty="0">
                          <a:latin typeface="Calibri"/>
                          <a:cs typeface="Calibri"/>
                        </a:rPr>
                        <a:t> </a:t>
                      </a:r>
                      <a:r>
                        <a:rPr sz="1400" spc="-10" dirty="0">
                          <a:latin typeface="Calibri"/>
                          <a:cs typeface="Calibri"/>
                        </a:rPr>
                        <a:t>C.S.T.</a:t>
                      </a:r>
                      <a:r>
                        <a:rPr sz="1400" spc="-45" dirty="0">
                          <a:latin typeface="Calibri"/>
                          <a:cs typeface="Calibri"/>
                        </a:rPr>
                        <a:t> </a:t>
                      </a:r>
                      <a:r>
                        <a:rPr sz="1400" spc="-20" dirty="0">
                          <a:latin typeface="Calibri"/>
                          <a:cs typeface="Calibri"/>
                        </a:rPr>
                        <a:t>Road,</a:t>
                      </a:r>
                      <a:r>
                        <a:rPr sz="1400" spc="500" dirty="0">
                          <a:latin typeface="Calibri"/>
                          <a:cs typeface="Calibri"/>
                        </a:rPr>
                        <a:t> </a:t>
                      </a:r>
                      <a:endParaRPr lang="en-IN" sz="1400" spc="500" dirty="0">
                        <a:latin typeface="Calibri"/>
                        <a:cs typeface="Calibri"/>
                      </a:endParaRPr>
                    </a:p>
                    <a:p>
                      <a:pPr marL="484505" marR="421005" indent="-6350" algn="ctr">
                        <a:lnSpc>
                          <a:spcPct val="100000"/>
                        </a:lnSpc>
                        <a:spcBef>
                          <a:spcPts val="30"/>
                        </a:spcBef>
                      </a:pPr>
                      <a:r>
                        <a:rPr sz="1400" spc="-10" dirty="0" err="1">
                          <a:latin typeface="Calibri"/>
                          <a:cs typeface="Calibri"/>
                        </a:rPr>
                        <a:t>Vidyanagari</a:t>
                      </a:r>
                      <a:r>
                        <a:rPr sz="1400" spc="30" dirty="0">
                          <a:latin typeface="Calibri"/>
                          <a:cs typeface="Calibri"/>
                        </a:rPr>
                        <a:t> </a:t>
                      </a:r>
                      <a:r>
                        <a:rPr sz="1400" spc="-10" dirty="0">
                          <a:latin typeface="Calibri"/>
                          <a:cs typeface="Calibri"/>
                        </a:rPr>
                        <a:t>Marg, Kalina,</a:t>
                      </a:r>
                      <a:endParaRPr sz="1400" dirty="0">
                        <a:latin typeface="Calibri"/>
                        <a:cs typeface="Calibri"/>
                      </a:endParaRPr>
                    </a:p>
                    <a:p>
                      <a:pPr marL="48260" algn="ctr">
                        <a:lnSpc>
                          <a:spcPts val="1070"/>
                        </a:lnSpc>
                      </a:pPr>
                      <a:r>
                        <a:rPr sz="1400" spc="-10" dirty="0">
                          <a:latin typeface="Calibri"/>
                          <a:cs typeface="Calibri"/>
                        </a:rPr>
                        <a:t>Santacruz</a:t>
                      </a:r>
                      <a:r>
                        <a:rPr sz="1400" spc="-45" dirty="0">
                          <a:latin typeface="Calibri"/>
                          <a:cs typeface="Calibri"/>
                        </a:rPr>
                        <a:t> </a:t>
                      </a:r>
                      <a:r>
                        <a:rPr sz="1400" spc="-10" dirty="0">
                          <a:latin typeface="Calibri"/>
                          <a:cs typeface="Calibri"/>
                        </a:rPr>
                        <a:t>(East)</a:t>
                      </a:r>
                      <a:r>
                        <a:rPr sz="1400" spc="-50" dirty="0">
                          <a:latin typeface="Calibri"/>
                          <a:cs typeface="Calibri"/>
                        </a:rPr>
                        <a:t> </a:t>
                      </a:r>
                      <a:r>
                        <a:rPr sz="1400" dirty="0">
                          <a:latin typeface="Calibri"/>
                          <a:cs typeface="Calibri"/>
                        </a:rPr>
                        <a:t>Mumbai</a:t>
                      </a:r>
                      <a:r>
                        <a:rPr sz="1400" spc="35" dirty="0">
                          <a:latin typeface="Calibri"/>
                          <a:cs typeface="Calibri"/>
                        </a:rPr>
                        <a:t> </a:t>
                      </a:r>
                      <a:r>
                        <a:rPr sz="1400" dirty="0">
                          <a:latin typeface="Calibri"/>
                          <a:cs typeface="Calibri"/>
                        </a:rPr>
                        <a:t>–</a:t>
                      </a:r>
                      <a:r>
                        <a:rPr sz="1400" spc="-15" dirty="0">
                          <a:latin typeface="Calibri"/>
                          <a:cs typeface="Calibri"/>
                        </a:rPr>
                        <a:t> </a:t>
                      </a:r>
                      <a:r>
                        <a:rPr sz="1400" spc="-10" dirty="0">
                          <a:latin typeface="Calibri"/>
                          <a:cs typeface="Calibri"/>
                        </a:rPr>
                        <a:t>400098</a:t>
                      </a:r>
                      <a:endParaRPr sz="1400" dirty="0">
                        <a:latin typeface="Calibri"/>
                        <a:cs typeface="Calibri"/>
                      </a:endParaRPr>
                    </a:p>
                    <a:p>
                      <a:pPr marL="50165" algn="ctr">
                        <a:lnSpc>
                          <a:spcPts val="1025"/>
                        </a:lnSpc>
                        <a:spcBef>
                          <a:spcPts val="10"/>
                        </a:spcBef>
                      </a:pPr>
                      <a:r>
                        <a:rPr sz="1400" dirty="0">
                          <a:latin typeface="Calibri"/>
                          <a:cs typeface="Calibri"/>
                        </a:rPr>
                        <a:t>Tel.:</a:t>
                      </a:r>
                      <a:r>
                        <a:rPr sz="1400" spc="-25" dirty="0">
                          <a:latin typeface="Calibri"/>
                          <a:cs typeface="Calibri"/>
                        </a:rPr>
                        <a:t> </a:t>
                      </a:r>
                      <a:r>
                        <a:rPr sz="1400" dirty="0">
                          <a:latin typeface="Calibri"/>
                          <a:cs typeface="Calibri"/>
                        </a:rPr>
                        <a:t>-</a:t>
                      </a:r>
                      <a:r>
                        <a:rPr sz="1400" spc="-20" dirty="0">
                          <a:latin typeface="Calibri"/>
                          <a:cs typeface="Calibri"/>
                        </a:rPr>
                        <a:t> </a:t>
                      </a:r>
                      <a:r>
                        <a:rPr sz="1400" dirty="0">
                          <a:latin typeface="Calibri"/>
                          <a:cs typeface="Calibri"/>
                        </a:rPr>
                        <a:t>+91</a:t>
                      </a:r>
                      <a:r>
                        <a:rPr sz="1400" spc="-5" dirty="0">
                          <a:latin typeface="Calibri"/>
                          <a:cs typeface="Calibri"/>
                        </a:rPr>
                        <a:t> </a:t>
                      </a:r>
                      <a:r>
                        <a:rPr sz="1400" dirty="0">
                          <a:latin typeface="Calibri"/>
                          <a:cs typeface="Calibri"/>
                        </a:rPr>
                        <a:t>22</a:t>
                      </a:r>
                      <a:r>
                        <a:rPr sz="1400" spc="-50" dirty="0">
                          <a:latin typeface="Calibri"/>
                          <a:cs typeface="Calibri"/>
                        </a:rPr>
                        <a:t> </a:t>
                      </a:r>
                      <a:r>
                        <a:rPr sz="1400" dirty="0">
                          <a:latin typeface="Calibri"/>
                          <a:cs typeface="Calibri"/>
                        </a:rPr>
                        <a:t>4215</a:t>
                      </a:r>
                      <a:r>
                        <a:rPr sz="1400" spc="-50" dirty="0">
                          <a:latin typeface="Calibri"/>
                          <a:cs typeface="Calibri"/>
                        </a:rPr>
                        <a:t> </a:t>
                      </a:r>
                      <a:r>
                        <a:rPr sz="1400" spc="-20" dirty="0">
                          <a:latin typeface="Calibri"/>
                          <a:cs typeface="Calibri"/>
                        </a:rPr>
                        <a:t>9000</a:t>
                      </a:r>
                      <a:endParaRPr lang="en-IN" sz="1400" spc="-20" dirty="0">
                        <a:latin typeface="Calibri"/>
                        <a:cs typeface="Calibri"/>
                      </a:endParaRPr>
                    </a:p>
                    <a:p>
                      <a:pPr marL="50165" algn="ctr">
                        <a:lnSpc>
                          <a:spcPts val="1025"/>
                        </a:lnSpc>
                        <a:spcBef>
                          <a:spcPts val="10"/>
                        </a:spcBef>
                      </a:pPr>
                      <a:endParaRPr lang="en-IN" sz="1400" spc="-20" dirty="0">
                        <a:latin typeface="Calibri"/>
                        <a:cs typeface="Calibri"/>
                      </a:endParaRPr>
                    </a:p>
                    <a:p>
                      <a:pPr marL="50165" algn="ctr">
                        <a:lnSpc>
                          <a:spcPts val="1025"/>
                        </a:lnSpc>
                        <a:spcBef>
                          <a:spcPts val="10"/>
                        </a:spcBef>
                      </a:pPr>
                      <a:r>
                        <a:rPr lang="en-IN" sz="1400" spc="-20" dirty="0">
                          <a:latin typeface="Calibri"/>
                          <a:cs typeface="Calibri"/>
                        </a:rPr>
                        <a:t>Email :  </a:t>
                      </a:r>
                      <a:r>
                        <a:rPr lang="en-IN" sz="1400" spc="-20" dirty="0">
                          <a:latin typeface="Calibri"/>
                          <a:cs typeface="Calibri"/>
                          <a:hlinkClick r:id="rId6"/>
                        </a:rPr>
                        <a:t>info@centrum.co.in</a:t>
                      </a:r>
                      <a:endParaRPr lang="en-IN" sz="1400" spc="-20" dirty="0">
                        <a:latin typeface="Calibri"/>
                        <a:cs typeface="Calibri"/>
                      </a:endParaRPr>
                    </a:p>
                  </a:txBody>
                  <a:tcPr marL="0" marR="0" marT="3810" marB="0"/>
                </a:tc>
                <a:extLst>
                  <a:ext uri="{0D108BD9-81ED-4DB2-BD59-A6C34878D82A}">
                    <a16:rowId xmlns:a16="http://schemas.microsoft.com/office/drawing/2014/main" val="4235032809"/>
                  </a:ext>
                </a:extLst>
              </a:tr>
            </a:tbl>
          </a:graphicData>
        </a:graphic>
      </p:graphicFrame>
    </p:spTree>
    <p:extLst>
      <p:ext uri="{BB962C8B-B14F-4D97-AF65-F5344CB8AC3E}">
        <p14:creationId xmlns:p14="http://schemas.microsoft.com/office/powerpoint/2010/main" val="335851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0" y="50"/>
            <a:ext cx="12192000" cy="868680"/>
            <a:chOff x="0" y="50"/>
            <a:chExt cx="12192000" cy="868680"/>
          </a:xfrm>
        </p:grpSpPr>
        <p:pic>
          <p:nvPicPr>
            <p:cNvPr id="6" name="object 3"/>
            <p:cNvPicPr/>
            <p:nvPr/>
          </p:nvPicPr>
          <p:blipFill>
            <a:blip r:embed="rId2" cstate="print"/>
            <a:stretch>
              <a:fillRect/>
            </a:stretch>
          </p:blipFill>
          <p:spPr>
            <a:xfrm>
              <a:off x="295656" y="1523"/>
              <a:ext cx="11896344" cy="793154"/>
            </a:xfrm>
            <a:prstGeom prst="rect">
              <a:avLst/>
            </a:prstGeom>
          </p:spPr>
        </p:pic>
        <p:sp>
          <p:nvSpPr>
            <p:cNvPr id="7"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8EF50CA9-CEB2-79AF-BA71-90B737BB3AD7}"/>
              </a:ext>
            </a:extLst>
          </p:cNvPr>
          <p:cNvSpPr/>
          <p:nvPr/>
        </p:nvSpPr>
        <p:spPr>
          <a:xfrm>
            <a:off x="1537855" y="1094509"/>
            <a:ext cx="8775070" cy="5170646"/>
          </a:xfrm>
          <a:prstGeom prst="rect">
            <a:avLst/>
          </a:prstGeom>
          <a:noFill/>
        </p:spPr>
        <p:txBody>
          <a:bodyPr wrap="square" lIns="91440" tIns="45720" rIns="91440" bIns="45720">
            <a:spAutoFit/>
          </a:bodyPr>
          <a:lstStyle/>
          <a:p>
            <a:pPr algn="ctr"/>
            <a:r>
              <a:rPr lang="en-IN" sz="6000" dirty="0">
                <a:latin typeface="Arial" panose="020B0604020202020204" pitchFamily="34" charset="0"/>
                <a:ea typeface="Cambria" panose="02040503050406030204" pitchFamily="18" charset="0"/>
                <a:cs typeface="Arial" panose="020B0604020202020204" pitchFamily="34" charset="0"/>
              </a:rPr>
              <a:t>Technical </a:t>
            </a:r>
            <a:r>
              <a:rPr lang="en-IN" sz="6000" dirty="0" smtClean="0">
                <a:latin typeface="Arial" panose="020B0604020202020204" pitchFamily="34" charset="0"/>
                <a:ea typeface="Cambria" panose="02040503050406030204" pitchFamily="18" charset="0"/>
                <a:cs typeface="Arial" panose="020B0604020202020204" pitchFamily="34" charset="0"/>
              </a:rPr>
              <a:t>Analysis based offering</a:t>
            </a:r>
            <a:endParaRPr lang="en-IN" sz="6000" dirty="0">
              <a:latin typeface="Arial" panose="020B0604020202020204" pitchFamily="34" charset="0"/>
              <a:ea typeface="Cambria" panose="02040503050406030204" pitchFamily="18" charset="0"/>
              <a:cs typeface="Arial" panose="020B0604020202020204" pitchFamily="34" charset="0"/>
            </a:endParaRPr>
          </a:p>
          <a:p>
            <a:pPr marL="571500" indent="-571500">
              <a:buFont typeface="Arial" panose="020B0604020202020204" pitchFamily="34" charset="0"/>
              <a:buChar char="•"/>
            </a:pPr>
            <a:endParaRPr lang="en-IN" sz="3000" dirty="0">
              <a:latin typeface="Arial" panose="020B0604020202020204" pitchFamily="34" charset="0"/>
              <a:ea typeface="Cambria" panose="02040503050406030204" pitchFamily="18" charset="0"/>
              <a:cs typeface="Arial" panose="020B0604020202020204" pitchFamily="34" charset="0"/>
            </a:endParaRPr>
          </a:p>
          <a:p>
            <a:pPr marL="571500" indent="-571500">
              <a:buFont typeface="Arial" panose="020B0604020202020204" pitchFamily="34" charset="0"/>
              <a:buChar char="•"/>
            </a:pPr>
            <a:r>
              <a:rPr lang="en-IN" sz="3000" dirty="0" smtClean="0">
                <a:latin typeface="Arial" panose="020B0604020202020204" pitchFamily="34" charset="0"/>
                <a:ea typeface="Cambria" panose="02040503050406030204" pitchFamily="18" charset="0"/>
                <a:cs typeface="Arial" panose="020B0604020202020204" pitchFamily="34" charset="0"/>
              </a:rPr>
              <a:t>(</a:t>
            </a:r>
            <a:r>
              <a:rPr lang="en-IN" sz="3000" dirty="0">
                <a:solidFill>
                  <a:srgbClr val="C00000"/>
                </a:solidFill>
                <a:latin typeface="Arial" panose="020B0604020202020204" pitchFamily="34" charset="0"/>
                <a:ea typeface="Cambria" panose="02040503050406030204" pitchFamily="18" charset="0"/>
                <a:cs typeface="Arial" panose="020B0604020202020204" pitchFamily="34" charset="0"/>
              </a:rPr>
              <a:t>ITI</a:t>
            </a:r>
            <a:r>
              <a:rPr lang="en-IN" sz="3000" dirty="0">
                <a:latin typeface="Arial" panose="020B0604020202020204" pitchFamily="34" charset="0"/>
                <a:ea typeface="Cambria" panose="02040503050406030204" pitchFamily="18" charset="0"/>
                <a:cs typeface="Arial" panose="020B0604020202020204" pitchFamily="34" charset="0"/>
              </a:rPr>
              <a:t>) Intraday Trading Idea</a:t>
            </a:r>
          </a:p>
          <a:p>
            <a:pPr marL="571500" indent="-571500">
              <a:buFont typeface="Arial" panose="020B0604020202020204" pitchFamily="34" charset="0"/>
              <a:buChar char="•"/>
            </a:pPr>
            <a:r>
              <a:rPr lang="en-IN" sz="3000" dirty="0">
                <a:latin typeface="Arial" panose="020B0604020202020204" pitchFamily="34" charset="0"/>
                <a:ea typeface="Cambria" panose="02040503050406030204" pitchFamily="18" charset="0"/>
                <a:cs typeface="Arial" panose="020B0604020202020204" pitchFamily="34" charset="0"/>
              </a:rPr>
              <a:t>(</a:t>
            </a:r>
            <a:r>
              <a:rPr lang="en-IN" sz="3000" dirty="0">
                <a:solidFill>
                  <a:srgbClr val="C00000"/>
                </a:solidFill>
                <a:latin typeface="Arial" panose="020B0604020202020204" pitchFamily="34" charset="0"/>
                <a:ea typeface="Cambria" panose="02040503050406030204" pitchFamily="18" charset="0"/>
                <a:cs typeface="Arial" panose="020B0604020202020204" pitchFamily="34" charset="0"/>
              </a:rPr>
              <a:t>STI</a:t>
            </a:r>
            <a:r>
              <a:rPr lang="en-IN" sz="3000" dirty="0">
                <a:latin typeface="Arial" panose="020B0604020202020204" pitchFamily="34" charset="0"/>
                <a:ea typeface="Cambria" panose="02040503050406030204" pitchFamily="18" charset="0"/>
                <a:cs typeface="Arial" panose="020B0604020202020204" pitchFamily="34" charset="0"/>
              </a:rPr>
              <a:t>) Short-term Trading Idea</a:t>
            </a:r>
          </a:p>
          <a:p>
            <a:pPr marL="571500" indent="-571500">
              <a:buFont typeface="Arial" panose="020B0604020202020204" pitchFamily="34" charset="0"/>
              <a:buChar char="•"/>
            </a:pPr>
            <a:r>
              <a:rPr lang="en-IN" sz="3000" dirty="0">
                <a:latin typeface="Arial" panose="020B0604020202020204" pitchFamily="34" charset="0"/>
                <a:ea typeface="Cambria" panose="02040503050406030204" pitchFamily="18" charset="0"/>
                <a:cs typeface="Arial" panose="020B0604020202020204" pitchFamily="34" charset="0"/>
              </a:rPr>
              <a:t>(</a:t>
            </a:r>
            <a:r>
              <a:rPr lang="en-IN" sz="3000" dirty="0">
                <a:solidFill>
                  <a:srgbClr val="C00000"/>
                </a:solidFill>
                <a:latin typeface="Arial" panose="020B0604020202020204" pitchFamily="34" charset="0"/>
                <a:ea typeface="Cambria" panose="02040503050406030204" pitchFamily="18" charset="0"/>
                <a:cs typeface="Arial" panose="020B0604020202020204" pitchFamily="34" charset="0"/>
              </a:rPr>
              <a:t>OP</a:t>
            </a:r>
            <a:r>
              <a:rPr lang="en-IN" sz="3000" dirty="0">
                <a:latin typeface="Arial" panose="020B0604020202020204" pitchFamily="34" charset="0"/>
                <a:ea typeface="Cambria" panose="02040503050406030204" pitchFamily="18" charset="0"/>
                <a:cs typeface="Arial" panose="020B0604020202020204" pitchFamily="34" charset="0"/>
              </a:rPr>
              <a:t>) Overnight Pick (BTST</a:t>
            </a:r>
            <a:r>
              <a:rPr lang="en-IN" sz="3000" dirty="0" smtClean="0">
                <a:latin typeface="Arial" panose="020B0604020202020204" pitchFamily="34" charset="0"/>
                <a:ea typeface="Cambria" panose="02040503050406030204" pitchFamily="18" charset="0"/>
                <a:cs typeface="Arial" panose="020B0604020202020204" pitchFamily="34" charset="0"/>
              </a:rPr>
              <a:t>)</a:t>
            </a:r>
          </a:p>
          <a:p>
            <a:pPr marL="571500" indent="-571500">
              <a:buFont typeface="Arial" panose="020B0604020202020204" pitchFamily="34" charset="0"/>
              <a:buChar char="•"/>
            </a:pPr>
            <a:r>
              <a:rPr lang="en-US" sz="3000" dirty="0" smtClean="0">
                <a:latin typeface="Arial" panose="020B0604020202020204" pitchFamily="34" charset="0"/>
                <a:ea typeface="Cambria" panose="02040503050406030204" pitchFamily="18" charset="0"/>
                <a:cs typeface="Arial" panose="020B0604020202020204" pitchFamily="34" charset="0"/>
              </a:rPr>
              <a:t>(</a:t>
            </a:r>
            <a:r>
              <a:rPr lang="en-US" sz="3000" dirty="0">
                <a:solidFill>
                  <a:srgbClr val="C00000"/>
                </a:solidFill>
                <a:latin typeface="Arial" panose="020B0604020202020204" pitchFamily="34" charset="0"/>
                <a:ea typeface="Cambria" panose="02040503050406030204" pitchFamily="18" charset="0"/>
                <a:cs typeface="Arial" panose="020B0604020202020204" pitchFamily="34" charset="0"/>
              </a:rPr>
              <a:t>POTW</a:t>
            </a:r>
            <a:r>
              <a:rPr lang="en-US" sz="3000" dirty="0" smtClean="0">
                <a:latin typeface="Arial" panose="020B0604020202020204" pitchFamily="34" charset="0"/>
                <a:ea typeface="Cambria" panose="02040503050406030204" pitchFamily="18" charset="0"/>
                <a:cs typeface="Arial" panose="020B0604020202020204" pitchFamily="34" charset="0"/>
              </a:rPr>
              <a:t>) Pick of the Week</a:t>
            </a:r>
          </a:p>
          <a:p>
            <a:pPr marL="571500" indent="-571500">
              <a:buFont typeface="Arial" panose="020B0604020202020204" pitchFamily="34" charset="0"/>
              <a:buChar char="•"/>
            </a:pPr>
            <a:r>
              <a:rPr lang="en-US" sz="3000" dirty="0">
                <a:latin typeface="Arial" panose="020B0604020202020204" pitchFamily="34" charset="0"/>
                <a:ea typeface="Cambria" panose="02040503050406030204" pitchFamily="18" charset="0"/>
                <a:cs typeface="Arial" panose="020B0604020202020204" pitchFamily="34" charset="0"/>
              </a:rPr>
              <a:t>(</a:t>
            </a:r>
            <a:r>
              <a:rPr lang="en-US" sz="3000" dirty="0" smtClean="0">
                <a:solidFill>
                  <a:srgbClr val="C00000"/>
                </a:solidFill>
                <a:latin typeface="Arial" panose="020B0604020202020204" pitchFamily="34" charset="0"/>
                <a:ea typeface="Cambria" panose="02040503050406030204" pitchFamily="18" charset="0"/>
                <a:cs typeface="Arial" panose="020B0604020202020204" pitchFamily="34" charset="0"/>
              </a:rPr>
              <a:t>POTM</a:t>
            </a:r>
            <a:r>
              <a:rPr lang="en-US" sz="3000" dirty="0" smtClean="0">
                <a:latin typeface="Arial" panose="020B0604020202020204" pitchFamily="34" charset="0"/>
                <a:ea typeface="Cambria" panose="02040503050406030204" pitchFamily="18" charset="0"/>
                <a:cs typeface="Arial" panose="020B0604020202020204" pitchFamily="34" charset="0"/>
              </a:rPr>
              <a:t>) </a:t>
            </a:r>
            <a:r>
              <a:rPr lang="en-US" sz="3000" dirty="0">
                <a:latin typeface="Arial" panose="020B0604020202020204" pitchFamily="34" charset="0"/>
                <a:ea typeface="Cambria" panose="02040503050406030204" pitchFamily="18" charset="0"/>
                <a:cs typeface="Arial" panose="020B0604020202020204" pitchFamily="34" charset="0"/>
              </a:rPr>
              <a:t>Pick of the </a:t>
            </a:r>
            <a:r>
              <a:rPr lang="en-US" sz="3000" dirty="0" smtClean="0">
                <a:latin typeface="Arial" panose="020B0604020202020204" pitchFamily="34" charset="0"/>
                <a:ea typeface="Cambria" panose="02040503050406030204" pitchFamily="18" charset="0"/>
                <a:cs typeface="Arial" panose="020B0604020202020204" pitchFamily="34" charset="0"/>
              </a:rPr>
              <a:t>Month</a:t>
            </a:r>
            <a:endParaRPr lang="en-US" sz="3000" dirty="0">
              <a:latin typeface="Arial" panose="020B0604020202020204" pitchFamily="34" charset="0"/>
              <a:ea typeface="Cambria" panose="02040503050406030204" pitchFamily="18" charset="0"/>
              <a:cs typeface="Arial" panose="020B0604020202020204" pitchFamily="34" charset="0"/>
            </a:endParaRPr>
          </a:p>
          <a:p>
            <a:pPr marL="571500" indent="-571500">
              <a:buFont typeface="Arial" panose="020B0604020202020204" pitchFamily="34" charset="0"/>
              <a:buChar char="•"/>
            </a:pPr>
            <a:r>
              <a:rPr lang="en-IN" sz="3000" dirty="0" smtClean="0">
                <a:latin typeface="Arial" panose="020B0604020202020204" pitchFamily="34" charset="0"/>
                <a:ea typeface="Cambria" panose="02040503050406030204" pitchFamily="18" charset="0"/>
                <a:cs typeface="Arial" panose="020B0604020202020204" pitchFamily="34" charset="0"/>
              </a:rPr>
              <a:t>Tech Basket</a:t>
            </a:r>
            <a:endParaRPr lang="en-IN" sz="3000" dirty="0">
              <a:latin typeface="Arial" panose="020B0604020202020204" pitchFamily="34"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D24D1F7F-1BB7-FCFB-FD8F-4B5D0AC6C355}"/>
              </a:ext>
            </a:extLst>
          </p:cNvPr>
          <p:cNvPicPr>
            <a:picLocks noChangeAspect="1"/>
          </p:cNvPicPr>
          <p:nvPr/>
        </p:nvPicPr>
        <p:blipFill>
          <a:blip r:embed="rId3"/>
          <a:stretch>
            <a:fillRect/>
          </a:stretch>
        </p:blipFill>
        <p:spPr>
          <a:xfrm>
            <a:off x="7773583" y="2810905"/>
            <a:ext cx="2700000" cy="2700000"/>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338320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p:cNvGrpSpPr/>
          <p:nvPr/>
        </p:nvGrpSpPr>
        <p:grpSpPr>
          <a:xfrm>
            <a:off x="0" y="50"/>
            <a:ext cx="12192000" cy="868680"/>
            <a:chOff x="0" y="50"/>
            <a:chExt cx="12192000" cy="868680"/>
          </a:xfrm>
        </p:grpSpPr>
        <p:pic>
          <p:nvPicPr>
            <p:cNvPr id="12" name="object 3"/>
            <p:cNvPicPr/>
            <p:nvPr/>
          </p:nvPicPr>
          <p:blipFill>
            <a:blip r:embed="rId2" cstate="print"/>
            <a:stretch>
              <a:fillRect/>
            </a:stretch>
          </p:blipFill>
          <p:spPr>
            <a:xfrm>
              <a:off x="295656" y="1523"/>
              <a:ext cx="11896344" cy="793154"/>
            </a:xfrm>
            <a:prstGeom prst="rect">
              <a:avLst/>
            </a:prstGeom>
          </p:spPr>
        </p:pic>
        <p:sp>
          <p:nvSpPr>
            <p:cNvPr id="1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4;p34">
            <a:extLst>
              <a:ext uri="{FF2B5EF4-FFF2-40B4-BE49-F238E27FC236}">
                <a16:creationId xmlns:a16="http://schemas.microsoft.com/office/drawing/2014/main" id="{90D6A538-7224-215D-D7F3-99C6586F24AF}"/>
              </a:ext>
            </a:extLst>
          </p:cNvPr>
          <p:cNvSpPr txBox="1">
            <a:spLocks/>
          </p:cNvSpPr>
          <p:nvPr/>
        </p:nvSpPr>
        <p:spPr>
          <a:xfrm>
            <a:off x="0" y="501140"/>
            <a:ext cx="12192000"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4000" dirty="0">
                <a:solidFill>
                  <a:srgbClr val="C00000"/>
                </a:solidFill>
                <a:latin typeface="Arial" panose="020B0604020202020204" pitchFamily="34" charset="0"/>
                <a:ea typeface="Cambria" panose="02040503050406030204" pitchFamily="18" charset="0"/>
                <a:cs typeface="Arial" panose="020B0604020202020204" pitchFamily="34" charset="0"/>
              </a:rPr>
              <a:t>ITI</a:t>
            </a:r>
            <a:r>
              <a:rPr lang="en-IN" sz="4000" dirty="0">
                <a:latin typeface="Arial" panose="020B0604020202020204" pitchFamily="34" charset="0"/>
                <a:ea typeface="Cambria" panose="02040503050406030204" pitchFamily="18" charset="0"/>
                <a:cs typeface="Arial" panose="020B0604020202020204" pitchFamily="34" charset="0"/>
              </a:rPr>
              <a:t> - Intraday Trading Idea</a:t>
            </a:r>
          </a:p>
        </p:txBody>
      </p:sp>
      <p:sp>
        <p:nvSpPr>
          <p:cNvPr id="4" name="Google Shape;236;p34">
            <a:extLst>
              <a:ext uri="{FF2B5EF4-FFF2-40B4-BE49-F238E27FC236}">
                <a16:creationId xmlns:a16="http://schemas.microsoft.com/office/drawing/2014/main" id="{4D54CA65-6757-2F08-4687-180FA4874B57}"/>
              </a:ext>
            </a:extLst>
          </p:cNvPr>
          <p:cNvSpPr txBox="1">
            <a:spLocks/>
          </p:cNvSpPr>
          <p:nvPr/>
        </p:nvSpPr>
        <p:spPr>
          <a:xfrm>
            <a:off x="551431" y="3429000"/>
            <a:ext cx="3888594"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The objective is to capture the momentum</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Stocks will be selected from Nifty500</a:t>
            </a:r>
          </a:p>
        </p:txBody>
      </p:sp>
      <p:sp>
        <p:nvSpPr>
          <p:cNvPr id="5" name="Google Shape;238;p34">
            <a:extLst>
              <a:ext uri="{FF2B5EF4-FFF2-40B4-BE49-F238E27FC236}">
                <a16:creationId xmlns:a16="http://schemas.microsoft.com/office/drawing/2014/main" id="{6A007608-5913-8721-36BD-74708D9F517F}"/>
              </a:ext>
            </a:extLst>
          </p:cNvPr>
          <p:cNvSpPr txBox="1">
            <a:spLocks/>
          </p:cNvSpPr>
          <p:nvPr/>
        </p:nvSpPr>
        <p:spPr>
          <a:xfrm>
            <a:off x="4177072" y="3429000"/>
            <a:ext cx="3617060"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Risk reward – 1:2</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Time horizon: intraday</a:t>
            </a:r>
          </a:p>
        </p:txBody>
      </p:sp>
      <p:sp>
        <p:nvSpPr>
          <p:cNvPr id="6" name="Google Shape;240;p34">
            <a:extLst>
              <a:ext uri="{FF2B5EF4-FFF2-40B4-BE49-F238E27FC236}">
                <a16:creationId xmlns:a16="http://schemas.microsoft.com/office/drawing/2014/main" id="{9263EDC2-1F96-CC6A-6DEB-2C148149D72A}"/>
              </a:ext>
            </a:extLst>
          </p:cNvPr>
          <p:cNvSpPr txBox="1">
            <a:spLocks/>
          </p:cNvSpPr>
          <p:nvPr/>
        </p:nvSpPr>
        <p:spPr>
          <a:xfrm>
            <a:off x="7908820" y="3429000"/>
            <a:ext cx="3617057"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Potential upside target: 1% - 4%</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Segment: cash, future and options</a:t>
            </a:r>
          </a:p>
        </p:txBody>
      </p:sp>
      <p:pic>
        <p:nvPicPr>
          <p:cNvPr id="2" name="Picture 1">
            <a:extLst>
              <a:ext uri="{FF2B5EF4-FFF2-40B4-BE49-F238E27FC236}">
                <a16:creationId xmlns:a16="http://schemas.microsoft.com/office/drawing/2014/main" id="{DA48EB96-3FE6-5A72-6550-C7DB957BBF14}"/>
              </a:ext>
            </a:extLst>
          </p:cNvPr>
          <p:cNvPicPr>
            <a:picLocks noChangeAspect="1"/>
          </p:cNvPicPr>
          <p:nvPr/>
        </p:nvPicPr>
        <p:blipFill>
          <a:blip r:embed="rId3"/>
          <a:stretch>
            <a:fillRect/>
          </a:stretch>
        </p:blipFill>
        <p:spPr>
          <a:xfrm>
            <a:off x="9018428" y="1989000"/>
            <a:ext cx="1440000" cy="1440000"/>
          </a:xfrm>
          <a:prstGeom prst="rect">
            <a:avLst/>
          </a:prstGeom>
        </p:spPr>
      </p:pic>
      <p:pic>
        <p:nvPicPr>
          <p:cNvPr id="10" name="Picture 9">
            <a:extLst>
              <a:ext uri="{FF2B5EF4-FFF2-40B4-BE49-F238E27FC236}">
                <a16:creationId xmlns:a16="http://schemas.microsoft.com/office/drawing/2014/main" id="{13C65B9C-4266-73FD-898E-0D5741C642B4}"/>
              </a:ext>
            </a:extLst>
          </p:cNvPr>
          <p:cNvPicPr>
            <a:picLocks noChangeAspect="1"/>
          </p:cNvPicPr>
          <p:nvPr/>
        </p:nvPicPr>
        <p:blipFill>
          <a:blip r:embed="rId4"/>
          <a:stretch>
            <a:fillRect/>
          </a:stretch>
        </p:blipFill>
        <p:spPr>
          <a:xfrm>
            <a:off x="5376000" y="1989000"/>
            <a:ext cx="1440000" cy="1440000"/>
          </a:xfrm>
          <a:prstGeom prst="rect">
            <a:avLst/>
          </a:prstGeom>
        </p:spPr>
      </p:pic>
      <p:pic>
        <p:nvPicPr>
          <p:cNvPr id="11" name="Picture 10">
            <a:extLst>
              <a:ext uri="{FF2B5EF4-FFF2-40B4-BE49-F238E27FC236}">
                <a16:creationId xmlns:a16="http://schemas.microsoft.com/office/drawing/2014/main" id="{2EAF5ED1-186B-C159-C24D-E5116DD35B46}"/>
              </a:ext>
            </a:extLst>
          </p:cNvPr>
          <p:cNvPicPr>
            <a:picLocks noChangeAspect="1"/>
          </p:cNvPicPr>
          <p:nvPr/>
        </p:nvPicPr>
        <p:blipFill>
          <a:blip r:embed="rId5"/>
          <a:stretch>
            <a:fillRect/>
          </a:stretch>
        </p:blipFill>
        <p:spPr>
          <a:xfrm>
            <a:off x="1775730" y="1989000"/>
            <a:ext cx="1440000" cy="1440000"/>
          </a:xfrm>
          <a:prstGeom prst="rect">
            <a:avLst/>
          </a:prstGeom>
        </p:spPr>
      </p:pic>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96586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p:cNvGrpSpPr/>
          <p:nvPr/>
        </p:nvGrpSpPr>
        <p:grpSpPr>
          <a:xfrm>
            <a:off x="0" y="50"/>
            <a:ext cx="12192000" cy="868680"/>
            <a:chOff x="0" y="50"/>
            <a:chExt cx="12192000" cy="868680"/>
          </a:xfrm>
        </p:grpSpPr>
        <p:pic>
          <p:nvPicPr>
            <p:cNvPr id="11" name="object 3"/>
            <p:cNvPicPr/>
            <p:nvPr/>
          </p:nvPicPr>
          <p:blipFill>
            <a:blip r:embed="rId2" cstate="print"/>
            <a:stretch>
              <a:fillRect/>
            </a:stretch>
          </p:blipFill>
          <p:spPr>
            <a:xfrm>
              <a:off x="295656" y="1523"/>
              <a:ext cx="11896344" cy="793154"/>
            </a:xfrm>
            <a:prstGeom prst="rect">
              <a:avLst/>
            </a:prstGeom>
          </p:spPr>
        </p:pic>
        <p:sp>
          <p:nvSpPr>
            <p:cNvPr id="12"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4;p34">
            <a:extLst>
              <a:ext uri="{FF2B5EF4-FFF2-40B4-BE49-F238E27FC236}">
                <a16:creationId xmlns:a16="http://schemas.microsoft.com/office/drawing/2014/main" id="{90D6A538-7224-215D-D7F3-99C6586F24AF}"/>
              </a:ext>
            </a:extLst>
          </p:cNvPr>
          <p:cNvSpPr txBox="1">
            <a:spLocks/>
          </p:cNvSpPr>
          <p:nvPr/>
        </p:nvSpPr>
        <p:spPr>
          <a:xfrm>
            <a:off x="0" y="523700"/>
            <a:ext cx="12192000"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4000" dirty="0">
                <a:solidFill>
                  <a:srgbClr val="C00000"/>
                </a:solidFill>
                <a:latin typeface="Arial" panose="020B0604020202020204" pitchFamily="34" charset="0"/>
                <a:ea typeface="Cambria" panose="02040503050406030204" pitchFamily="18" charset="0"/>
                <a:cs typeface="Arial" panose="020B0604020202020204" pitchFamily="34" charset="0"/>
              </a:rPr>
              <a:t>STI</a:t>
            </a:r>
            <a:r>
              <a:rPr lang="en-IN" sz="4000" dirty="0">
                <a:latin typeface="Arial" panose="020B0604020202020204" pitchFamily="34" charset="0"/>
                <a:ea typeface="Cambria" panose="02040503050406030204" pitchFamily="18" charset="0"/>
                <a:cs typeface="Arial" panose="020B0604020202020204" pitchFamily="34" charset="0"/>
              </a:rPr>
              <a:t> - Short-term Trading Idea</a:t>
            </a:r>
          </a:p>
        </p:txBody>
      </p:sp>
      <p:sp>
        <p:nvSpPr>
          <p:cNvPr id="4" name="Google Shape;236;p34">
            <a:extLst>
              <a:ext uri="{FF2B5EF4-FFF2-40B4-BE49-F238E27FC236}">
                <a16:creationId xmlns:a16="http://schemas.microsoft.com/office/drawing/2014/main" id="{4D54CA65-6757-2F08-4687-180FA4874B57}"/>
              </a:ext>
            </a:extLst>
          </p:cNvPr>
          <p:cNvSpPr txBox="1">
            <a:spLocks/>
          </p:cNvSpPr>
          <p:nvPr/>
        </p:nvSpPr>
        <p:spPr>
          <a:xfrm>
            <a:off x="551431" y="3429000"/>
            <a:ext cx="3888594"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The objective is to beat the market and capture the momentum</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Stocks will be selected from Nifty500</a:t>
            </a:r>
          </a:p>
        </p:txBody>
      </p:sp>
      <p:sp>
        <p:nvSpPr>
          <p:cNvPr id="5" name="Google Shape;238;p34">
            <a:extLst>
              <a:ext uri="{FF2B5EF4-FFF2-40B4-BE49-F238E27FC236}">
                <a16:creationId xmlns:a16="http://schemas.microsoft.com/office/drawing/2014/main" id="{6A007608-5913-8721-36BD-74708D9F517F}"/>
              </a:ext>
            </a:extLst>
          </p:cNvPr>
          <p:cNvSpPr txBox="1">
            <a:spLocks/>
          </p:cNvSpPr>
          <p:nvPr/>
        </p:nvSpPr>
        <p:spPr>
          <a:xfrm>
            <a:off x="4177072" y="3429000"/>
            <a:ext cx="3617060"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Risk Reward: 1:2</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Time horizon: 15 days</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Potential upside target: 2% - 8%</a:t>
            </a:r>
          </a:p>
        </p:txBody>
      </p:sp>
      <p:sp>
        <p:nvSpPr>
          <p:cNvPr id="6" name="Google Shape;240;p34">
            <a:extLst>
              <a:ext uri="{FF2B5EF4-FFF2-40B4-BE49-F238E27FC236}">
                <a16:creationId xmlns:a16="http://schemas.microsoft.com/office/drawing/2014/main" id="{9263EDC2-1F96-CC6A-6DEB-2C148149D72A}"/>
              </a:ext>
            </a:extLst>
          </p:cNvPr>
          <p:cNvSpPr txBox="1">
            <a:spLocks/>
          </p:cNvSpPr>
          <p:nvPr/>
        </p:nvSpPr>
        <p:spPr>
          <a:xfrm>
            <a:off x="7908820" y="3429000"/>
            <a:ext cx="3617057"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Segment: Cash, Future and Options</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Ideas based on Technical and Derivatives</a:t>
            </a:r>
          </a:p>
        </p:txBody>
      </p:sp>
      <p:pic>
        <p:nvPicPr>
          <p:cNvPr id="7" name="Picture 6">
            <a:extLst>
              <a:ext uri="{FF2B5EF4-FFF2-40B4-BE49-F238E27FC236}">
                <a16:creationId xmlns:a16="http://schemas.microsoft.com/office/drawing/2014/main" id="{40A52E2D-CBDC-F4EF-EC2F-F47FC3E429E4}"/>
              </a:ext>
            </a:extLst>
          </p:cNvPr>
          <p:cNvPicPr>
            <a:picLocks noChangeAspect="1"/>
          </p:cNvPicPr>
          <p:nvPr/>
        </p:nvPicPr>
        <p:blipFill>
          <a:blip r:embed="rId3"/>
          <a:stretch>
            <a:fillRect/>
          </a:stretch>
        </p:blipFill>
        <p:spPr>
          <a:xfrm>
            <a:off x="1775728" y="1989000"/>
            <a:ext cx="1440000" cy="1440000"/>
          </a:xfrm>
          <a:prstGeom prst="rect">
            <a:avLst/>
          </a:prstGeom>
        </p:spPr>
      </p:pic>
      <p:pic>
        <p:nvPicPr>
          <p:cNvPr id="8" name="Picture 7">
            <a:extLst>
              <a:ext uri="{FF2B5EF4-FFF2-40B4-BE49-F238E27FC236}">
                <a16:creationId xmlns:a16="http://schemas.microsoft.com/office/drawing/2014/main" id="{4E28818B-4814-0E6E-FDEA-3ACEB0B237BF}"/>
              </a:ext>
            </a:extLst>
          </p:cNvPr>
          <p:cNvPicPr>
            <a:picLocks noChangeAspect="1"/>
          </p:cNvPicPr>
          <p:nvPr/>
        </p:nvPicPr>
        <p:blipFill>
          <a:blip r:embed="rId4"/>
          <a:stretch>
            <a:fillRect/>
          </a:stretch>
        </p:blipFill>
        <p:spPr>
          <a:xfrm>
            <a:off x="8997348" y="1989000"/>
            <a:ext cx="1440000" cy="1440000"/>
          </a:xfrm>
          <a:prstGeom prst="rect">
            <a:avLst/>
          </a:prstGeom>
        </p:spPr>
      </p:pic>
      <p:pic>
        <p:nvPicPr>
          <p:cNvPr id="9" name="Picture 8">
            <a:extLst>
              <a:ext uri="{FF2B5EF4-FFF2-40B4-BE49-F238E27FC236}">
                <a16:creationId xmlns:a16="http://schemas.microsoft.com/office/drawing/2014/main" id="{E48E3BC4-74D9-CD98-A45A-B0163ECF14E8}"/>
              </a:ext>
            </a:extLst>
          </p:cNvPr>
          <p:cNvPicPr>
            <a:picLocks noChangeAspect="1"/>
          </p:cNvPicPr>
          <p:nvPr/>
        </p:nvPicPr>
        <p:blipFill>
          <a:blip r:embed="rId5"/>
          <a:stretch>
            <a:fillRect/>
          </a:stretch>
        </p:blipFill>
        <p:spPr>
          <a:xfrm>
            <a:off x="5376000" y="1989000"/>
            <a:ext cx="1440000" cy="1440000"/>
          </a:xfrm>
          <a:prstGeom prst="rect">
            <a:avLst/>
          </a:prstGeom>
        </p:spPr>
      </p:pic>
      <p:pic>
        <p:nvPicPr>
          <p:cNvPr id="13"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495361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p:cNvGrpSpPr/>
          <p:nvPr/>
        </p:nvGrpSpPr>
        <p:grpSpPr>
          <a:xfrm>
            <a:off x="0" y="50"/>
            <a:ext cx="12192000" cy="868680"/>
            <a:chOff x="0" y="50"/>
            <a:chExt cx="12192000" cy="868680"/>
          </a:xfrm>
        </p:grpSpPr>
        <p:pic>
          <p:nvPicPr>
            <p:cNvPr id="12" name="object 3"/>
            <p:cNvPicPr/>
            <p:nvPr/>
          </p:nvPicPr>
          <p:blipFill>
            <a:blip r:embed="rId2" cstate="print"/>
            <a:stretch>
              <a:fillRect/>
            </a:stretch>
          </p:blipFill>
          <p:spPr>
            <a:xfrm>
              <a:off x="295656" y="1523"/>
              <a:ext cx="11896344" cy="793154"/>
            </a:xfrm>
            <a:prstGeom prst="rect">
              <a:avLst/>
            </a:prstGeom>
          </p:spPr>
        </p:pic>
        <p:sp>
          <p:nvSpPr>
            <p:cNvPr id="1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4;p34">
            <a:extLst>
              <a:ext uri="{FF2B5EF4-FFF2-40B4-BE49-F238E27FC236}">
                <a16:creationId xmlns:a16="http://schemas.microsoft.com/office/drawing/2014/main" id="{90D6A538-7224-215D-D7F3-99C6586F24AF}"/>
              </a:ext>
            </a:extLst>
          </p:cNvPr>
          <p:cNvSpPr txBox="1">
            <a:spLocks/>
          </p:cNvSpPr>
          <p:nvPr/>
        </p:nvSpPr>
        <p:spPr>
          <a:xfrm>
            <a:off x="0" y="501140"/>
            <a:ext cx="12192000"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4000" dirty="0">
                <a:solidFill>
                  <a:srgbClr val="C00000"/>
                </a:solidFill>
                <a:latin typeface="Arial" panose="020B0604020202020204" pitchFamily="34" charset="0"/>
                <a:ea typeface="Cambria" panose="02040503050406030204" pitchFamily="18" charset="0"/>
                <a:cs typeface="Arial" panose="020B0604020202020204" pitchFamily="34" charset="0"/>
              </a:rPr>
              <a:t>OP</a:t>
            </a:r>
            <a:r>
              <a:rPr lang="en-IN" sz="4000" dirty="0">
                <a:latin typeface="Arial" panose="020B0604020202020204" pitchFamily="34" charset="0"/>
                <a:ea typeface="Cambria" panose="02040503050406030204" pitchFamily="18" charset="0"/>
                <a:cs typeface="Arial" panose="020B0604020202020204" pitchFamily="34" charset="0"/>
              </a:rPr>
              <a:t> - Overnight Pick (BTST)</a:t>
            </a:r>
          </a:p>
        </p:txBody>
      </p:sp>
      <p:sp>
        <p:nvSpPr>
          <p:cNvPr id="4" name="Google Shape;236;p34">
            <a:extLst>
              <a:ext uri="{FF2B5EF4-FFF2-40B4-BE49-F238E27FC236}">
                <a16:creationId xmlns:a16="http://schemas.microsoft.com/office/drawing/2014/main" id="{4D54CA65-6757-2F08-4687-180FA4874B57}"/>
              </a:ext>
            </a:extLst>
          </p:cNvPr>
          <p:cNvSpPr txBox="1">
            <a:spLocks/>
          </p:cNvSpPr>
          <p:nvPr/>
        </p:nvSpPr>
        <p:spPr>
          <a:xfrm>
            <a:off x="551431" y="3429000"/>
            <a:ext cx="3888594"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The objective is to beat the market and capture the momentum</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Stocks will be selected from Nifty200</a:t>
            </a:r>
          </a:p>
        </p:txBody>
      </p:sp>
      <p:sp>
        <p:nvSpPr>
          <p:cNvPr id="5" name="Google Shape;238;p34">
            <a:extLst>
              <a:ext uri="{FF2B5EF4-FFF2-40B4-BE49-F238E27FC236}">
                <a16:creationId xmlns:a16="http://schemas.microsoft.com/office/drawing/2014/main" id="{6A007608-5913-8721-36BD-74708D9F517F}"/>
              </a:ext>
            </a:extLst>
          </p:cNvPr>
          <p:cNvSpPr txBox="1">
            <a:spLocks/>
          </p:cNvSpPr>
          <p:nvPr/>
        </p:nvSpPr>
        <p:spPr>
          <a:xfrm>
            <a:off x="4177072" y="3429000"/>
            <a:ext cx="3617060"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Risk Reward: 1:2</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Time horizon: Overnight</a:t>
            </a:r>
          </a:p>
        </p:txBody>
      </p:sp>
      <p:sp>
        <p:nvSpPr>
          <p:cNvPr id="6" name="Google Shape;240;p34">
            <a:extLst>
              <a:ext uri="{FF2B5EF4-FFF2-40B4-BE49-F238E27FC236}">
                <a16:creationId xmlns:a16="http://schemas.microsoft.com/office/drawing/2014/main" id="{9263EDC2-1F96-CC6A-6DEB-2C148149D72A}"/>
              </a:ext>
            </a:extLst>
          </p:cNvPr>
          <p:cNvSpPr txBox="1">
            <a:spLocks/>
          </p:cNvSpPr>
          <p:nvPr/>
        </p:nvSpPr>
        <p:spPr>
          <a:xfrm>
            <a:off x="7908820" y="3429000"/>
            <a:ext cx="3617057"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Potential upside target: 1% - 4% </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Segment: Cash and Futures</a:t>
            </a:r>
          </a:p>
        </p:txBody>
      </p:sp>
      <p:pic>
        <p:nvPicPr>
          <p:cNvPr id="2" name="Picture 1">
            <a:extLst>
              <a:ext uri="{FF2B5EF4-FFF2-40B4-BE49-F238E27FC236}">
                <a16:creationId xmlns:a16="http://schemas.microsoft.com/office/drawing/2014/main" id="{308C3301-5E58-5578-B5EA-276AB00FDF57}"/>
              </a:ext>
            </a:extLst>
          </p:cNvPr>
          <p:cNvPicPr>
            <a:picLocks noChangeAspect="1"/>
          </p:cNvPicPr>
          <p:nvPr/>
        </p:nvPicPr>
        <p:blipFill>
          <a:blip r:embed="rId3"/>
          <a:stretch>
            <a:fillRect/>
          </a:stretch>
        </p:blipFill>
        <p:spPr>
          <a:xfrm>
            <a:off x="1754652" y="1971480"/>
            <a:ext cx="1440000" cy="1440000"/>
          </a:xfrm>
          <a:prstGeom prst="rect">
            <a:avLst/>
          </a:prstGeom>
        </p:spPr>
      </p:pic>
      <p:pic>
        <p:nvPicPr>
          <p:cNvPr id="10" name="Picture 9">
            <a:extLst>
              <a:ext uri="{FF2B5EF4-FFF2-40B4-BE49-F238E27FC236}">
                <a16:creationId xmlns:a16="http://schemas.microsoft.com/office/drawing/2014/main" id="{F25D7497-E4A2-A96B-1DE8-AB85170A1172}"/>
              </a:ext>
            </a:extLst>
          </p:cNvPr>
          <p:cNvPicPr>
            <a:picLocks noChangeAspect="1"/>
          </p:cNvPicPr>
          <p:nvPr/>
        </p:nvPicPr>
        <p:blipFill>
          <a:blip r:embed="rId4"/>
          <a:stretch>
            <a:fillRect/>
          </a:stretch>
        </p:blipFill>
        <p:spPr>
          <a:xfrm>
            <a:off x="8997348" y="1971480"/>
            <a:ext cx="1440000" cy="1440000"/>
          </a:xfrm>
          <a:prstGeom prst="rect">
            <a:avLst/>
          </a:prstGeom>
        </p:spPr>
      </p:pic>
      <p:pic>
        <p:nvPicPr>
          <p:cNvPr id="11" name="Picture 10">
            <a:extLst>
              <a:ext uri="{FF2B5EF4-FFF2-40B4-BE49-F238E27FC236}">
                <a16:creationId xmlns:a16="http://schemas.microsoft.com/office/drawing/2014/main" id="{F87CA078-63D9-7889-87B8-813E39AE2C43}"/>
              </a:ext>
            </a:extLst>
          </p:cNvPr>
          <p:cNvPicPr>
            <a:picLocks noChangeAspect="1"/>
          </p:cNvPicPr>
          <p:nvPr/>
        </p:nvPicPr>
        <p:blipFill>
          <a:blip r:embed="rId5"/>
          <a:stretch>
            <a:fillRect/>
          </a:stretch>
        </p:blipFill>
        <p:spPr>
          <a:xfrm>
            <a:off x="5376000" y="1989000"/>
            <a:ext cx="1440000" cy="1440000"/>
          </a:xfrm>
          <a:prstGeom prst="rect">
            <a:avLst/>
          </a:prstGeom>
        </p:spPr>
      </p:pic>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90075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p:cNvGrpSpPr/>
          <p:nvPr/>
        </p:nvGrpSpPr>
        <p:grpSpPr>
          <a:xfrm>
            <a:off x="0" y="50"/>
            <a:ext cx="12192000" cy="868680"/>
            <a:chOff x="0" y="50"/>
            <a:chExt cx="12192000" cy="868680"/>
          </a:xfrm>
        </p:grpSpPr>
        <p:pic>
          <p:nvPicPr>
            <p:cNvPr id="10" name="object 3"/>
            <p:cNvPicPr/>
            <p:nvPr/>
          </p:nvPicPr>
          <p:blipFill>
            <a:blip r:embed="rId2" cstate="print"/>
            <a:stretch>
              <a:fillRect/>
            </a:stretch>
          </p:blipFill>
          <p:spPr>
            <a:xfrm>
              <a:off x="295656" y="1523"/>
              <a:ext cx="11896344" cy="793154"/>
            </a:xfrm>
            <a:prstGeom prst="rect">
              <a:avLst/>
            </a:prstGeom>
          </p:spPr>
        </p:pic>
        <p:sp>
          <p:nvSpPr>
            <p:cNvPr id="11"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4;p34">
            <a:extLst>
              <a:ext uri="{FF2B5EF4-FFF2-40B4-BE49-F238E27FC236}">
                <a16:creationId xmlns:a16="http://schemas.microsoft.com/office/drawing/2014/main" id="{90D6A538-7224-215D-D7F3-99C6586F24AF}"/>
              </a:ext>
            </a:extLst>
          </p:cNvPr>
          <p:cNvSpPr txBox="1">
            <a:spLocks/>
          </p:cNvSpPr>
          <p:nvPr/>
        </p:nvSpPr>
        <p:spPr>
          <a:xfrm>
            <a:off x="0" y="501140"/>
            <a:ext cx="12192000"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4000" dirty="0" smtClean="0">
                <a:solidFill>
                  <a:srgbClr val="C00000"/>
                </a:solidFill>
                <a:latin typeface="Arial" panose="020B0604020202020204" pitchFamily="34" charset="0"/>
                <a:ea typeface="Cambria" panose="02040503050406030204" pitchFamily="18" charset="0"/>
                <a:cs typeface="Arial" panose="020B0604020202020204" pitchFamily="34" charset="0"/>
              </a:rPr>
              <a:t>POTW</a:t>
            </a:r>
            <a:r>
              <a:rPr lang="en-IN" sz="4000" dirty="0" smtClean="0">
                <a:latin typeface="Arial" panose="020B0604020202020204" pitchFamily="34" charset="0"/>
                <a:ea typeface="Cambria" panose="02040503050406030204" pitchFamily="18" charset="0"/>
                <a:cs typeface="Arial" panose="020B0604020202020204" pitchFamily="34" charset="0"/>
              </a:rPr>
              <a:t> – Pick Of The Week </a:t>
            </a:r>
            <a:endParaRPr lang="en-IN" sz="4000" dirty="0">
              <a:latin typeface="Arial" panose="020B0604020202020204" pitchFamily="34" charset="0"/>
              <a:ea typeface="Cambria" panose="02040503050406030204" pitchFamily="18" charset="0"/>
              <a:cs typeface="Arial" panose="020B0604020202020204" pitchFamily="34" charset="0"/>
            </a:endParaRPr>
          </a:p>
        </p:txBody>
      </p:sp>
      <p:sp>
        <p:nvSpPr>
          <p:cNvPr id="6" name="Google Shape;236;p34">
            <a:extLst>
              <a:ext uri="{FF2B5EF4-FFF2-40B4-BE49-F238E27FC236}">
                <a16:creationId xmlns:a16="http://schemas.microsoft.com/office/drawing/2014/main" id="{4D54CA65-6757-2F08-4687-180FA4874B57}"/>
              </a:ext>
            </a:extLst>
          </p:cNvPr>
          <p:cNvSpPr txBox="1">
            <a:spLocks/>
          </p:cNvSpPr>
          <p:nvPr/>
        </p:nvSpPr>
        <p:spPr>
          <a:xfrm>
            <a:off x="551431" y="3429000"/>
            <a:ext cx="3888594"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The objective is to beat the market and capture the momentum</a:t>
            </a:r>
          </a:p>
          <a:p>
            <a:pPr marL="0" indent="0">
              <a:spcAft>
                <a:spcPts val="1600"/>
              </a:spcAft>
              <a:buClr>
                <a:schemeClr val="dk1"/>
              </a:buClr>
              <a:buSzPts val="1100"/>
            </a:pP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Stocks </a:t>
            </a: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will be selected from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Nifty500</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 name="Google Shape;238;p34">
            <a:extLst>
              <a:ext uri="{FF2B5EF4-FFF2-40B4-BE49-F238E27FC236}">
                <a16:creationId xmlns:a16="http://schemas.microsoft.com/office/drawing/2014/main" id="{6A007608-5913-8721-36BD-74708D9F517F}"/>
              </a:ext>
            </a:extLst>
          </p:cNvPr>
          <p:cNvSpPr txBox="1">
            <a:spLocks/>
          </p:cNvSpPr>
          <p:nvPr/>
        </p:nvSpPr>
        <p:spPr>
          <a:xfrm>
            <a:off x="4177072" y="3429000"/>
            <a:ext cx="3617060"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Risk Reward: 1:2</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Time horizon: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
            </a:r>
            <a:b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b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One Week</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8" name="Google Shape;240;p34">
            <a:extLst>
              <a:ext uri="{FF2B5EF4-FFF2-40B4-BE49-F238E27FC236}">
                <a16:creationId xmlns:a16="http://schemas.microsoft.com/office/drawing/2014/main" id="{9263EDC2-1F96-CC6A-6DEB-2C148149D72A}"/>
              </a:ext>
            </a:extLst>
          </p:cNvPr>
          <p:cNvSpPr txBox="1">
            <a:spLocks/>
          </p:cNvSpPr>
          <p:nvPr/>
        </p:nvSpPr>
        <p:spPr>
          <a:xfrm>
            <a:off x="7908820" y="3429000"/>
            <a:ext cx="3617057"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Potential upside target: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3% </a:t>
            </a: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10% </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Segment: Cash and Futures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950" y="2008231"/>
            <a:ext cx="1461502" cy="146150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399" y="1939504"/>
            <a:ext cx="1489496" cy="148949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696" y="1895248"/>
            <a:ext cx="1578008" cy="1578008"/>
          </a:xfrm>
          <a:prstGeom prst="rect">
            <a:avLst/>
          </a:prstGeom>
        </p:spPr>
      </p:pic>
      <p:pic>
        <p:nvPicPr>
          <p:cNvPr id="1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116445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p:cNvGrpSpPr/>
          <p:nvPr/>
        </p:nvGrpSpPr>
        <p:grpSpPr>
          <a:xfrm>
            <a:off x="0" y="50"/>
            <a:ext cx="12192000" cy="868680"/>
            <a:chOff x="0" y="50"/>
            <a:chExt cx="12192000" cy="868680"/>
          </a:xfrm>
        </p:grpSpPr>
        <p:pic>
          <p:nvPicPr>
            <p:cNvPr id="11" name="object 3"/>
            <p:cNvPicPr/>
            <p:nvPr/>
          </p:nvPicPr>
          <p:blipFill>
            <a:blip r:embed="rId2" cstate="print"/>
            <a:stretch>
              <a:fillRect/>
            </a:stretch>
          </p:blipFill>
          <p:spPr>
            <a:xfrm>
              <a:off x="295656" y="1523"/>
              <a:ext cx="11896344" cy="793154"/>
            </a:xfrm>
            <a:prstGeom prst="rect">
              <a:avLst/>
            </a:prstGeom>
          </p:spPr>
        </p:pic>
        <p:sp>
          <p:nvSpPr>
            <p:cNvPr id="12"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Google Shape;234;p34">
            <a:extLst>
              <a:ext uri="{FF2B5EF4-FFF2-40B4-BE49-F238E27FC236}">
                <a16:creationId xmlns:a16="http://schemas.microsoft.com/office/drawing/2014/main" id="{90D6A538-7224-215D-D7F3-99C6586F24AF}"/>
              </a:ext>
            </a:extLst>
          </p:cNvPr>
          <p:cNvSpPr txBox="1">
            <a:spLocks/>
          </p:cNvSpPr>
          <p:nvPr/>
        </p:nvSpPr>
        <p:spPr>
          <a:xfrm>
            <a:off x="0" y="501140"/>
            <a:ext cx="12192000"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4000" dirty="0" smtClean="0">
                <a:solidFill>
                  <a:srgbClr val="C00000"/>
                </a:solidFill>
                <a:latin typeface="Arial" panose="020B0604020202020204" pitchFamily="34" charset="0"/>
                <a:ea typeface="Cambria" panose="02040503050406030204" pitchFamily="18" charset="0"/>
                <a:cs typeface="Arial" panose="020B0604020202020204" pitchFamily="34" charset="0"/>
              </a:rPr>
              <a:t>POTM</a:t>
            </a:r>
            <a:r>
              <a:rPr lang="en-IN" sz="4000" dirty="0" smtClean="0">
                <a:latin typeface="Arial" panose="020B0604020202020204" pitchFamily="34" charset="0"/>
                <a:ea typeface="Cambria" panose="02040503050406030204" pitchFamily="18" charset="0"/>
                <a:cs typeface="Arial" panose="020B0604020202020204" pitchFamily="34" charset="0"/>
              </a:rPr>
              <a:t> – Pick Of The Month </a:t>
            </a:r>
            <a:endParaRPr lang="en-IN" sz="4000" dirty="0">
              <a:latin typeface="Arial" panose="020B0604020202020204" pitchFamily="34" charset="0"/>
              <a:ea typeface="Cambria" panose="02040503050406030204" pitchFamily="18" charset="0"/>
              <a:cs typeface="Arial" panose="020B0604020202020204" pitchFamily="34" charset="0"/>
            </a:endParaRPr>
          </a:p>
        </p:txBody>
      </p:sp>
      <p:sp>
        <p:nvSpPr>
          <p:cNvPr id="6" name="Google Shape;236;p34">
            <a:extLst>
              <a:ext uri="{FF2B5EF4-FFF2-40B4-BE49-F238E27FC236}">
                <a16:creationId xmlns:a16="http://schemas.microsoft.com/office/drawing/2014/main" id="{4D54CA65-6757-2F08-4687-180FA4874B57}"/>
              </a:ext>
            </a:extLst>
          </p:cNvPr>
          <p:cNvSpPr txBox="1">
            <a:spLocks/>
          </p:cNvSpPr>
          <p:nvPr/>
        </p:nvSpPr>
        <p:spPr>
          <a:xfrm>
            <a:off x="551431" y="3429000"/>
            <a:ext cx="3888594"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The objective is to beat the market and capture the momentum</a:t>
            </a:r>
          </a:p>
          <a:p>
            <a:pPr marL="0" indent="0">
              <a:spcAft>
                <a:spcPts val="1600"/>
              </a:spcAft>
              <a:buClr>
                <a:schemeClr val="dk1"/>
              </a:buClr>
              <a:buSzPts val="1100"/>
            </a:pP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Stocks </a:t>
            </a: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will be selected from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Nifty500</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 name="Google Shape;238;p34">
            <a:extLst>
              <a:ext uri="{FF2B5EF4-FFF2-40B4-BE49-F238E27FC236}">
                <a16:creationId xmlns:a16="http://schemas.microsoft.com/office/drawing/2014/main" id="{6A007608-5913-8721-36BD-74708D9F517F}"/>
              </a:ext>
            </a:extLst>
          </p:cNvPr>
          <p:cNvSpPr txBox="1">
            <a:spLocks/>
          </p:cNvSpPr>
          <p:nvPr/>
        </p:nvSpPr>
        <p:spPr>
          <a:xfrm>
            <a:off x="4177072" y="3429000"/>
            <a:ext cx="3617060"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Risk Reward: 1:2</a:t>
            </a: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Time horizon: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
            </a:r>
            <a:b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b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One Month</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8" name="Google Shape;240;p34">
            <a:extLst>
              <a:ext uri="{FF2B5EF4-FFF2-40B4-BE49-F238E27FC236}">
                <a16:creationId xmlns:a16="http://schemas.microsoft.com/office/drawing/2014/main" id="{9263EDC2-1F96-CC6A-6DEB-2C148149D72A}"/>
              </a:ext>
            </a:extLst>
          </p:cNvPr>
          <p:cNvSpPr txBox="1">
            <a:spLocks/>
          </p:cNvSpPr>
          <p:nvPr/>
        </p:nvSpPr>
        <p:spPr>
          <a:xfrm>
            <a:off x="7908820" y="3429000"/>
            <a:ext cx="3617057" cy="26189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Potential upside target: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5% </a:t>
            </a: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 </a:t>
            </a:r>
            <a:r>
              <a:rPr lang="en-US" sz="2500" dirty="0" smtClean="0">
                <a:solidFill>
                  <a:schemeClr val="tx1"/>
                </a:solidFill>
                <a:latin typeface="Arial" panose="020B0604020202020204" pitchFamily="34" charset="0"/>
                <a:ea typeface="Cambria" panose="02040503050406030204" pitchFamily="18" charset="0"/>
                <a:cs typeface="Arial" panose="020B0604020202020204" pitchFamily="34" charset="0"/>
              </a:rPr>
              <a:t>15% </a:t>
            </a:r>
            <a:endParaRPr lang="en-US" sz="25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indent="0">
              <a:spcAft>
                <a:spcPts val="1600"/>
              </a:spcAft>
              <a:buClr>
                <a:schemeClr val="dk1"/>
              </a:buClr>
              <a:buSzPts val="1100"/>
            </a:pPr>
            <a:r>
              <a:rPr lang="en-US" sz="2500" dirty="0">
                <a:solidFill>
                  <a:schemeClr val="tx1"/>
                </a:solidFill>
                <a:latin typeface="Arial" panose="020B0604020202020204" pitchFamily="34" charset="0"/>
                <a:ea typeface="Cambria" panose="02040503050406030204" pitchFamily="18" charset="0"/>
                <a:cs typeface="Arial" panose="020B0604020202020204" pitchFamily="34" charset="0"/>
              </a:rPr>
              <a:t>Segment: Cash and Futures</a:t>
            </a:r>
          </a:p>
        </p:txBody>
      </p:sp>
      <p:pic>
        <p:nvPicPr>
          <p:cNvPr id="4" name="Picture 3"/>
          <p:cNvPicPr>
            <a:picLocks noChangeAspect="1"/>
          </p:cNvPicPr>
          <p:nvPr/>
        </p:nvPicPr>
        <p:blipFill>
          <a:blip r:embed="rId3"/>
          <a:stretch>
            <a:fillRect/>
          </a:stretch>
        </p:blipFill>
        <p:spPr>
          <a:xfrm>
            <a:off x="1633572" y="2008231"/>
            <a:ext cx="1461359" cy="1461359"/>
          </a:xfrm>
          <a:prstGeom prst="rect">
            <a:avLst/>
          </a:prstGeom>
        </p:spPr>
      </p:pic>
      <p:pic>
        <p:nvPicPr>
          <p:cNvPr id="5" name="Picture 4"/>
          <p:cNvPicPr>
            <a:picLocks noChangeAspect="1"/>
          </p:cNvPicPr>
          <p:nvPr/>
        </p:nvPicPr>
        <p:blipFill>
          <a:blip r:embed="rId4"/>
          <a:stretch>
            <a:fillRect/>
          </a:stretch>
        </p:blipFill>
        <p:spPr>
          <a:xfrm>
            <a:off x="5232914" y="2008231"/>
            <a:ext cx="1614055" cy="1614055"/>
          </a:xfrm>
          <a:prstGeom prst="rect">
            <a:avLst/>
          </a:prstGeom>
        </p:spPr>
      </p:pic>
      <p:pic>
        <p:nvPicPr>
          <p:cNvPr id="9" name="Picture 8"/>
          <p:cNvPicPr>
            <a:picLocks noChangeAspect="1"/>
          </p:cNvPicPr>
          <p:nvPr/>
        </p:nvPicPr>
        <p:blipFill>
          <a:blip r:embed="rId5"/>
          <a:stretch>
            <a:fillRect/>
          </a:stretch>
        </p:blipFill>
        <p:spPr>
          <a:xfrm>
            <a:off x="8994666" y="1983637"/>
            <a:ext cx="1445363" cy="1445363"/>
          </a:xfrm>
          <a:prstGeom prst="rect">
            <a:avLst/>
          </a:prstGeom>
        </p:spPr>
      </p:pic>
      <p:pic>
        <p:nvPicPr>
          <p:cNvPr id="13"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79857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object 2"/>
          <p:cNvGrpSpPr/>
          <p:nvPr/>
        </p:nvGrpSpPr>
        <p:grpSpPr>
          <a:xfrm>
            <a:off x="0" y="50"/>
            <a:ext cx="12192000" cy="868680"/>
            <a:chOff x="0" y="50"/>
            <a:chExt cx="12192000" cy="868680"/>
          </a:xfrm>
        </p:grpSpPr>
        <p:pic>
          <p:nvPicPr>
            <p:cNvPr id="22" name="object 3"/>
            <p:cNvPicPr/>
            <p:nvPr/>
          </p:nvPicPr>
          <p:blipFill>
            <a:blip r:embed="rId2" cstate="print"/>
            <a:stretch>
              <a:fillRect/>
            </a:stretch>
          </p:blipFill>
          <p:spPr>
            <a:xfrm>
              <a:off x="295656" y="1523"/>
              <a:ext cx="11896344" cy="793154"/>
            </a:xfrm>
            <a:prstGeom prst="rect">
              <a:avLst/>
            </a:prstGeom>
          </p:spPr>
        </p:pic>
        <p:sp>
          <p:nvSpPr>
            <p:cNvPr id="23" name="object 4"/>
            <p:cNvSpPr/>
            <p:nvPr/>
          </p:nvSpPr>
          <p:spPr>
            <a:xfrm>
              <a:off x="0" y="50"/>
              <a:ext cx="295910" cy="868680"/>
            </a:xfrm>
            <a:custGeom>
              <a:avLst/>
              <a:gdLst/>
              <a:ahLst/>
              <a:cxnLst/>
              <a:rect l="l" t="t" r="r" b="b"/>
              <a:pathLst>
                <a:path w="295910" h="868680">
                  <a:moveTo>
                    <a:pt x="295402" y="0"/>
                  </a:moveTo>
                  <a:lnTo>
                    <a:pt x="0" y="0"/>
                  </a:lnTo>
                  <a:lnTo>
                    <a:pt x="0" y="868375"/>
                  </a:lnTo>
                  <a:lnTo>
                    <a:pt x="295402" y="868375"/>
                  </a:lnTo>
                  <a:lnTo>
                    <a:pt x="295402" y="0"/>
                  </a:lnTo>
                  <a:close/>
                </a:path>
              </a:pathLst>
            </a:custGeom>
            <a:solidFill>
              <a:srgbClr val="D51F2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20" name="Picture 19">
            <a:extLst>
              <a:ext uri="{FF2B5EF4-FFF2-40B4-BE49-F238E27FC236}">
                <a16:creationId xmlns:a16="http://schemas.microsoft.com/office/drawing/2014/main" id="{C123D848-A428-8B3B-F980-8B320EE26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846" y="1036320"/>
            <a:ext cx="2400580" cy="2400580"/>
          </a:xfrm>
          <a:prstGeom prst="rect">
            <a:avLst/>
          </a:prstGeom>
        </p:spPr>
      </p:pic>
      <p:sp>
        <p:nvSpPr>
          <p:cNvPr id="2" name="TextBox 1">
            <a:extLst>
              <a:ext uri="{FF2B5EF4-FFF2-40B4-BE49-F238E27FC236}">
                <a16:creationId xmlns:a16="http://schemas.microsoft.com/office/drawing/2014/main" id="{B82D4C73-4B40-11CC-C641-D77F371354D7}"/>
              </a:ext>
            </a:extLst>
          </p:cNvPr>
          <p:cNvSpPr txBox="1"/>
          <p:nvPr/>
        </p:nvSpPr>
        <p:spPr>
          <a:xfrm>
            <a:off x="0" y="357368"/>
            <a:ext cx="12192000" cy="707886"/>
          </a:xfrm>
          <a:prstGeom prst="rect">
            <a:avLst/>
          </a:prstGeom>
          <a:noFill/>
        </p:spPr>
        <p:txBody>
          <a:bodyPr wrap="square">
            <a:spAutoFit/>
          </a:bodyPr>
          <a:lstStyle/>
          <a:p>
            <a:pPr algn="ctr"/>
            <a:r>
              <a:rPr lang="en-IN" sz="4000" dirty="0">
                <a:latin typeface="Arial" panose="020B0604020202020204" pitchFamily="34" charset="0"/>
                <a:ea typeface="Cambria" panose="02040503050406030204" pitchFamily="18" charset="0"/>
                <a:cs typeface="Arial" panose="020B0604020202020204" pitchFamily="34" charset="0"/>
              </a:rPr>
              <a:t>Tech Basket</a:t>
            </a:r>
          </a:p>
        </p:txBody>
      </p:sp>
      <p:sp>
        <p:nvSpPr>
          <p:cNvPr id="14" name="Google Shape;1814;p59">
            <a:extLst>
              <a:ext uri="{FF2B5EF4-FFF2-40B4-BE49-F238E27FC236}">
                <a16:creationId xmlns:a16="http://schemas.microsoft.com/office/drawing/2014/main" id="{4A23CACF-49C7-7EE3-D5D1-B7F435C63D77}"/>
              </a:ext>
            </a:extLst>
          </p:cNvPr>
          <p:cNvSpPr txBox="1">
            <a:spLocks/>
          </p:cNvSpPr>
          <p:nvPr/>
        </p:nvSpPr>
        <p:spPr>
          <a:xfrm>
            <a:off x="-10895" y="2398012"/>
            <a:ext cx="4766668" cy="107298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a:buNone/>
            </a:pPr>
            <a:r>
              <a:rPr lang="en-US" sz="2000" dirty="0">
                <a:latin typeface="Arial" panose="020B0604020202020204" pitchFamily="34" charset="0"/>
                <a:ea typeface="Cambria" panose="02040503050406030204" pitchFamily="18" charset="0"/>
                <a:cs typeface="Arial" panose="020B0604020202020204" pitchFamily="34" charset="0"/>
              </a:rPr>
              <a:t>It will have 4 - 6 stock </a:t>
            </a:r>
            <a:r>
              <a:rPr lang="en-US" sz="2000" dirty="0" smtClean="0">
                <a:latin typeface="Arial" panose="020B0604020202020204" pitchFamily="34" charset="0"/>
                <a:ea typeface="Cambria" panose="02040503050406030204" pitchFamily="18" charset="0"/>
                <a:cs typeface="Arial" panose="020B0604020202020204" pitchFamily="34" charset="0"/>
              </a:rPr>
              <a:t>recommendations </a:t>
            </a:r>
            <a:r>
              <a:rPr lang="en-US" sz="2000" dirty="0">
                <a:latin typeface="Arial" panose="020B0604020202020204" pitchFamily="34" charset="0"/>
                <a:ea typeface="Cambria" panose="02040503050406030204" pitchFamily="18" charset="0"/>
                <a:cs typeface="Arial" panose="020B0604020202020204" pitchFamily="34" charset="0"/>
              </a:rPr>
              <a:t>based on technical and derivatives</a:t>
            </a:r>
          </a:p>
          <a:p>
            <a:pPr marL="0" indent="0" algn="r">
              <a:lnSpc>
                <a:spcPct val="115000"/>
              </a:lnSpc>
              <a:spcBef>
                <a:spcPts val="0"/>
              </a:spcBef>
              <a:buClr>
                <a:schemeClr val="dk1"/>
              </a:buClr>
              <a:buSzPts val="1100"/>
              <a:buFont typeface="Arial"/>
              <a:buNone/>
            </a:pPr>
            <a:endParaRPr lang="en-US" sz="2000" dirty="0">
              <a:latin typeface="Arial" panose="020B0604020202020204" pitchFamily="34" charset="0"/>
              <a:ea typeface="Cambria" panose="02040503050406030204" pitchFamily="18" charset="0"/>
              <a:cs typeface="Arial" panose="020B0604020202020204" pitchFamily="34" charset="0"/>
            </a:endParaRPr>
          </a:p>
          <a:p>
            <a:pPr marL="0" indent="0" algn="r">
              <a:lnSpc>
                <a:spcPct val="115000"/>
              </a:lnSpc>
              <a:spcBef>
                <a:spcPts val="0"/>
              </a:spcBef>
              <a:buClr>
                <a:schemeClr val="dk1"/>
              </a:buClr>
              <a:buSzPts val="1100"/>
              <a:buFont typeface="Arial"/>
              <a:buNone/>
            </a:pPr>
            <a:endParaRPr lang="en-US" sz="2000" dirty="0">
              <a:latin typeface="Arial" panose="020B0604020202020204" pitchFamily="34" charset="0"/>
              <a:ea typeface="Cambria" panose="02040503050406030204" pitchFamily="18" charset="0"/>
              <a:cs typeface="Arial" panose="020B0604020202020204" pitchFamily="34" charset="0"/>
            </a:endParaRPr>
          </a:p>
        </p:txBody>
      </p:sp>
      <p:sp>
        <p:nvSpPr>
          <p:cNvPr id="15" name="Google Shape;1815;p59">
            <a:extLst>
              <a:ext uri="{FF2B5EF4-FFF2-40B4-BE49-F238E27FC236}">
                <a16:creationId xmlns:a16="http://schemas.microsoft.com/office/drawing/2014/main" id="{79039EF4-725C-BF12-A4FE-21F31077A0F4}"/>
              </a:ext>
            </a:extLst>
          </p:cNvPr>
          <p:cNvSpPr txBox="1">
            <a:spLocks/>
          </p:cNvSpPr>
          <p:nvPr/>
        </p:nvSpPr>
        <p:spPr>
          <a:xfrm>
            <a:off x="7807021" y="1174240"/>
            <a:ext cx="4384979" cy="113421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a:buNone/>
            </a:pPr>
            <a:r>
              <a:rPr lang="en-US" sz="2000" dirty="0">
                <a:latin typeface="Arial" panose="020B0604020202020204" pitchFamily="34" charset="0"/>
                <a:ea typeface="Cambria" panose="02040503050406030204" pitchFamily="18" charset="0"/>
                <a:cs typeface="Arial" panose="020B0604020202020204" pitchFamily="34" charset="0"/>
              </a:rPr>
              <a:t>The objective is to beat the market and capture the momentum</a:t>
            </a:r>
          </a:p>
        </p:txBody>
      </p:sp>
      <p:sp>
        <p:nvSpPr>
          <p:cNvPr id="16" name="Google Shape;1816;p59">
            <a:extLst>
              <a:ext uri="{FF2B5EF4-FFF2-40B4-BE49-F238E27FC236}">
                <a16:creationId xmlns:a16="http://schemas.microsoft.com/office/drawing/2014/main" id="{B6117DE4-CD63-D7C6-8455-E156B6598AB1}"/>
              </a:ext>
            </a:extLst>
          </p:cNvPr>
          <p:cNvSpPr txBox="1">
            <a:spLocks/>
          </p:cNvSpPr>
          <p:nvPr/>
        </p:nvSpPr>
        <p:spPr>
          <a:xfrm>
            <a:off x="-15364" y="1244423"/>
            <a:ext cx="4659762" cy="110468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a:buNone/>
            </a:pPr>
            <a:r>
              <a:rPr lang="en-US" sz="2000" dirty="0">
                <a:latin typeface="Arial" panose="020B0604020202020204" pitchFamily="34" charset="0"/>
                <a:ea typeface="Cambria" panose="02040503050406030204" pitchFamily="18" charset="0"/>
                <a:cs typeface="Arial" panose="020B0604020202020204" pitchFamily="34" charset="0"/>
              </a:rPr>
              <a:t>Tech basket will consists of stocks from diversified sectors or from the same sector</a:t>
            </a:r>
          </a:p>
        </p:txBody>
      </p:sp>
      <p:sp>
        <p:nvSpPr>
          <p:cNvPr id="19" name="Google Shape;1822;p59">
            <a:extLst>
              <a:ext uri="{FF2B5EF4-FFF2-40B4-BE49-F238E27FC236}">
                <a16:creationId xmlns:a16="http://schemas.microsoft.com/office/drawing/2014/main" id="{9F9394E2-65B9-0C31-1095-6E3EEDF868EB}"/>
              </a:ext>
            </a:extLst>
          </p:cNvPr>
          <p:cNvSpPr txBox="1">
            <a:spLocks/>
          </p:cNvSpPr>
          <p:nvPr/>
        </p:nvSpPr>
        <p:spPr>
          <a:xfrm>
            <a:off x="7781179" y="2129004"/>
            <a:ext cx="3759667" cy="88809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a:buNone/>
            </a:pPr>
            <a:r>
              <a:rPr lang="en-US" sz="2000" smtClean="0">
                <a:latin typeface="Arial" panose="020B0604020202020204" pitchFamily="34" charset="0"/>
                <a:ea typeface="Cambria" panose="02040503050406030204" pitchFamily="18" charset="0"/>
                <a:cs typeface="Arial" panose="020B0604020202020204" pitchFamily="34" charset="0"/>
              </a:rPr>
              <a:t>Stocks will be selected from Nifty500</a:t>
            </a:r>
            <a:endParaRPr lang="en-US" sz="2000" dirty="0">
              <a:latin typeface="Arial" panose="020B0604020202020204" pitchFamily="34" charset="0"/>
              <a:ea typeface="Cambria" panose="02040503050406030204" pitchFamily="18" charset="0"/>
              <a:cs typeface="Arial" panose="020B0604020202020204" pitchFamily="34" charset="0"/>
            </a:endParaRPr>
          </a:p>
        </p:txBody>
      </p:sp>
      <p:sp>
        <p:nvSpPr>
          <p:cNvPr id="51" name="Google Shape;1814;p59">
            <a:extLst>
              <a:ext uri="{FF2B5EF4-FFF2-40B4-BE49-F238E27FC236}">
                <a16:creationId xmlns:a16="http://schemas.microsoft.com/office/drawing/2014/main" id="{0CC91CC2-2CB0-F599-007E-ADCC474C846D}"/>
              </a:ext>
            </a:extLst>
          </p:cNvPr>
          <p:cNvSpPr txBox="1">
            <a:spLocks/>
          </p:cNvSpPr>
          <p:nvPr/>
        </p:nvSpPr>
        <p:spPr>
          <a:xfrm>
            <a:off x="3302934" y="3971760"/>
            <a:ext cx="4303649" cy="94211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5000"/>
              </a:lnSpc>
              <a:spcBef>
                <a:spcPts val="0"/>
              </a:spcBef>
              <a:buClr>
                <a:schemeClr val="dk1"/>
              </a:buClr>
              <a:buSzPts val="1100"/>
              <a:buFont typeface="Arial"/>
              <a:buNone/>
            </a:pPr>
            <a:endParaRPr lang="en-US" sz="2000" dirty="0">
              <a:latin typeface="Arial" panose="020B0604020202020204" pitchFamily="34" charset="0"/>
              <a:ea typeface="Cambria" panose="02040503050406030204" pitchFamily="18" charset="0"/>
              <a:cs typeface="Arial" panose="020B0604020202020204" pitchFamily="34" charset="0"/>
            </a:endParaRPr>
          </a:p>
        </p:txBody>
      </p:sp>
      <p:sp>
        <p:nvSpPr>
          <p:cNvPr id="53" name="TextBox 52">
            <a:extLst>
              <a:ext uri="{FF2B5EF4-FFF2-40B4-BE49-F238E27FC236}">
                <a16:creationId xmlns:a16="http://schemas.microsoft.com/office/drawing/2014/main" id="{9EE15FF4-3655-2D1B-1110-C2C2FB11CEF5}"/>
              </a:ext>
            </a:extLst>
          </p:cNvPr>
          <p:cNvSpPr txBox="1"/>
          <p:nvPr/>
        </p:nvSpPr>
        <p:spPr>
          <a:xfrm>
            <a:off x="0" y="3639111"/>
            <a:ext cx="12192000" cy="400110"/>
          </a:xfrm>
          <a:prstGeom prst="rect">
            <a:avLst/>
          </a:prstGeom>
          <a:noFill/>
        </p:spPr>
        <p:txBody>
          <a:bodyPr wrap="square">
            <a:spAutoFit/>
          </a:bodyPr>
          <a:lstStyle/>
          <a:p>
            <a:pPr algn="ctr"/>
            <a:r>
              <a:rPr lang="en-US" sz="2000" dirty="0">
                <a:latin typeface="Arial" panose="020B0604020202020204" pitchFamily="34" charset="0"/>
                <a:ea typeface="Cambria" panose="02040503050406030204" pitchFamily="18" charset="0"/>
                <a:cs typeface="Arial" panose="020B0604020202020204" pitchFamily="34" charset="0"/>
              </a:rPr>
              <a:t>*Hence it’s a basket, Invest in all the stocks</a:t>
            </a:r>
          </a:p>
        </p:txBody>
      </p:sp>
      <p:sp>
        <p:nvSpPr>
          <p:cNvPr id="11" name="Google Shape;1812;p59">
            <a:extLst>
              <a:ext uri="{FF2B5EF4-FFF2-40B4-BE49-F238E27FC236}">
                <a16:creationId xmlns:a16="http://schemas.microsoft.com/office/drawing/2014/main" id="{663B2F9A-A260-6587-7CE2-772F96EBC892}"/>
              </a:ext>
            </a:extLst>
          </p:cNvPr>
          <p:cNvSpPr/>
          <p:nvPr/>
        </p:nvSpPr>
        <p:spPr>
          <a:xfrm rot="-569785">
            <a:off x="4514890" y="1620621"/>
            <a:ext cx="3256713" cy="1081962"/>
          </a:xfrm>
          <a:custGeom>
            <a:avLst/>
            <a:gdLst/>
            <a:ahLst/>
            <a:cxnLst/>
            <a:rect l="l" t="t" r="r" b="b"/>
            <a:pathLst>
              <a:path w="82727" h="27484" extrusionOk="0">
                <a:moveTo>
                  <a:pt x="73973" y="1"/>
                </a:moveTo>
                <a:cubicBezTo>
                  <a:pt x="73557" y="1"/>
                  <a:pt x="73139" y="9"/>
                  <a:pt x="72719" y="27"/>
                </a:cubicBezTo>
                <a:cubicBezTo>
                  <a:pt x="71285" y="27"/>
                  <a:pt x="69884" y="127"/>
                  <a:pt x="68616" y="227"/>
                </a:cubicBezTo>
                <a:cubicBezTo>
                  <a:pt x="66047" y="427"/>
                  <a:pt x="63813" y="694"/>
                  <a:pt x="62011" y="927"/>
                </a:cubicBezTo>
                <a:cubicBezTo>
                  <a:pt x="60210" y="1161"/>
                  <a:pt x="58842" y="1361"/>
                  <a:pt x="57875" y="1528"/>
                </a:cubicBezTo>
                <a:lnTo>
                  <a:pt x="56808" y="1695"/>
                </a:lnTo>
                <a:lnTo>
                  <a:pt x="56441" y="1761"/>
                </a:lnTo>
                <a:lnTo>
                  <a:pt x="56441" y="1761"/>
                </a:lnTo>
                <a:lnTo>
                  <a:pt x="56808" y="1728"/>
                </a:lnTo>
                <a:lnTo>
                  <a:pt x="57875" y="1561"/>
                </a:lnTo>
                <a:cubicBezTo>
                  <a:pt x="58842" y="1428"/>
                  <a:pt x="60243" y="1261"/>
                  <a:pt x="62045" y="994"/>
                </a:cubicBezTo>
                <a:cubicBezTo>
                  <a:pt x="63846" y="761"/>
                  <a:pt x="66047" y="527"/>
                  <a:pt x="68616" y="360"/>
                </a:cubicBezTo>
                <a:cubicBezTo>
                  <a:pt x="69884" y="260"/>
                  <a:pt x="71285" y="194"/>
                  <a:pt x="72752" y="160"/>
                </a:cubicBezTo>
                <a:cubicBezTo>
                  <a:pt x="73114" y="152"/>
                  <a:pt x="73477" y="148"/>
                  <a:pt x="73839" y="148"/>
                </a:cubicBezTo>
                <a:cubicBezTo>
                  <a:pt x="75011" y="148"/>
                  <a:pt x="76183" y="192"/>
                  <a:pt x="77356" y="294"/>
                </a:cubicBezTo>
                <a:cubicBezTo>
                  <a:pt x="78189" y="394"/>
                  <a:pt x="78990" y="527"/>
                  <a:pt x="79791" y="727"/>
                </a:cubicBezTo>
                <a:cubicBezTo>
                  <a:pt x="80625" y="861"/>
                  <a:pt x="81425" y="1261"/>
                  <a:pt x="82059" y="1828"/>
                </a:cubicBezTo>
                <a:cubicBezTo>
                  <a:pt x="82359" y="2128"/>
                  <a:pt x="82559" y="2529"/>
                  <a:pt x="82559" y="2962"/>
                </a:cubicBezTo>
                <a:cubicBezTo>
                  <a:pt x="82526" y="3396"/>
                  <a:pt x="82426" y="3829"/>
                  <a:pt x="82192" y="4230"/>
                </a:cubicBezTo>
                <a:cubicBezTo>
                  <a:pt x="81725" y="5030"/>
                  <a:pt x="81125" y="5731"/>
                  <a:pt x="80391" y="6331"/>
                </a:cubicBezTo>
                <a:cubicBezTo>
                  <a:pt x="78890" y="7599"/>
                  <a:pt x="77289" y="8700"/>
                  <a:pt x="75554" y="9667"/>
                </a:cubicBezTo>
                <a:cubicBezTo>
                  <a:pt x="73786" y="10668"/>
                  <a:pt x="71918" y="11635"/>
                  <a:pt x="69984" y="12536"/>
                </a:cubicBezTo>
                <a:cubicBezTo>
                  <a:pt x="62178" y="16105"/>
                  <a:pt x="53238" y="19207"/>
                  <a:pt x="43665" y="21742"/>
                </a:cubicBezTo>
                <a:cubicBezTo>
                  <a:pt x="34091" y="24311"/>
                  <a:pt x="24818" y="26145"/>
                  <a:pt x="16279" y="26946"/>
                </a:cubicBezTo>
                <a:cubicBezTo>
                  <a:pt x="14144" y="27146"/>
                  <a:pt x="12042" y="27280"/>
                  <a:pt x="10007" y="27280"/>
                </a:cubicBezTo>
                <a:cubicBezTo>
                  <a:pt x="9842" y="27282"/>
                  <a:pt x="9677" y="27284"/>
                  <a:pt x="9512" y="27284"/>
                </a:cubicBezTo>
                <a:cubicBezTo>
                  <a:pt x="7709" y="27284"/>
                  <a:pt x="5909" y="27118"/>
                  <a:pt x="4137" y="26813"/>
                </a:cubicBezTo>
                <a:cubicBezTo>
                  <a:pt x="3203" y="26679"/>
                  <a:pt x="2335" y="26379"/>
                  <a:pt x="1501" y="25979"/>
                </a:cubicBezTo>
                <a:cubicBezTo>
                  <a:pt x="1101" y="25745"/>
                  <a:pt x="768" y="25478"/>
                  <a:pt x="467" y="25145"/>
                </a:cubicBezTo>
                <a:cubicBezTo>
                  <a:pt x="200" y="24778"/>
                  <a:pt x="100" y="24344"/>
                  <a:pt x="167" y="23944"/>
                </a:cubicBezTo>
                <a:cubicBezTo>
                  <a:pt x="267" y="23510"/>
                  <a:pt x="434" y="23110"/>
                  <a:pt x="701" y="22776"/>
                </a:cubicBezTo>
                <a:cubicBezTo>
                  <a:pt x="934" y="22443"/>
                  <a:pt x="1235" y="22109"/>
                  <a:pt x="1535" y="21809"/>
                </a:cubicBezTo>
                <a:cubicBezTo>
                  <a:pt x="2102" y="21209"/>
                  <a:pt x="2736" y="20675"/>
                  <a:pt x="3403" y="20174"/>
                </a:cubicBezTo>
                <a:cubicBezTo>
                  <a:pt x="5738" y="18407"/>
                  <a:pt x="8206" y="16872"/>
                  <a:pt x="10808" y="15504"/>
                </a:cubicBezTo>
                <a:cubicBezTo>
                  <a:pt x="13076" y="14270"/>
                  <a:pt x="15078" y="13303"/>
                  <a:pt x="16746" y="12569"/>
                </a:cubicBezTo>
                <a:cubicBezTo>
                  <a:pt x="18380" y="11802"/>
                  <a:pt x="19681" y="11235"/>
                  <a:pt x="20548" y="10868"/>
                </a:cubicBezTo>
                <a:lnTo>
                  <a:pt x="21549" y="10468"/>
                </a:lnTo>
                <a:lnTo>
                  <a:pt x="21883" y="10301"/>
                </a:lnTo>
                <a:lnTo>
                  <a:pt x="21883" y="10301"/>
                </a:lnTo>
                <a:cubicBezTo>
                  <a:pt x="21883" y="10301"/>
                  <a:pt x="21782" y="10334"/>
                  <a:pt x="21549" y="10401"/>
                </a:cubicBezTo>
                <a:lnTo>
                  <a:pt x="20548" y="10801"/>
                </a:lnTo>
                <a:cubicBezTo>
                  <a:pt x="19648" y="11201"/>
                  <a:pt x="18347" y="11735"/>
                  <a:pt x="16712" y="12469"/>
                </a:cubicBezTo>
                <a:cubicBezTo>
                  <a:pt x="15044" y="13236"/>
                  <a:pt x="13043" y="14204"/>
                  <a:pt x="10775" y="15404"/>
                </a:cubicBezTo>
                <a:cubicBezTo>
                  <a:pt x="8173" y="16739"/>
                  <a:pt x="5671" y="18306"/>
                  <a:pt x="3336" y="20041"/>
                </a:cubicBezTo>
                <a:cubicBezTo>
                  <a:pt x="2669" y="20541"/>
                  <a:pt x="2035" y="21108"/>
                  <a:pt x="1435" y="21709"/>
                </a:cubicBezTo>
                <a:cubicBezTo>
                  <a:pt x="1134" y="22009"/>
                  <a:pt x="868" y="22343"/>
                  <a:pt x="601" y="22710"/>
                </a:cubicBezTo>
                <a:cubicBezTo>
                  <a:pt x="334" y="23043"/>
                  <a:pt x="134" y="23477"/>
                  <a:pt x="34" y="23911"/>
                </a:cubicBezTo>
                <a:cubicBezTo>
                  <a:pt x="0" y="24011"/>
                  <a:pt x="0" y="24144"/>
                  <a:pt x="0" y="24244"/>
                </a:cubicBezTo>
                <a:cubicBezTo>
                  <a:pt x="0" y="24378"/>
                  <a:pt x="34" y="24511"/>
                  <a:pt x="34" y="24611"/>
                </a:cubicBezTo>
                <a:cubicBezTo>
                  <a:pt x="100" y="24845"/>
                  <a:pt x="234" y="25045"/>
                  <a:pt x="367" y="25245"/>
                </a:cubicBezTo>
                <a:cubicBezTo>
                  <a:pt x="634" y="25612"/>
                  <a:pt x="1001" y="25912"/>
                  <a:pt x="1435" y="26145"/>
                </a:cubicBezTo>
                <a:cubicBezTo>
                  <a:pt x="2269" y="26579"/>
                  <a:pt x="3169" y="26879"/>
                  <a:pt x="4103" y="27013"/>
                </a:cubicBezTo>
                <a:cubicBezTo>
                  <a:pt x="5906" y="27318"/>
                  <a:pt x="7709" y="27484"/>
                  <a:pt x="9538" y="27484"/>
                </a:cubicBezTo>
                <a:cubicBezTo>
                  <a:pt x="9705" y="27484"/>
                  <a:pt x="9873" y="27483"/>
                  <a:pt x="10041" y="27480"/>
                </a:cubicBezTo>
                <a:cubicBezTo>
                  <a:pt x="12042" y="27480"/>
                  <a:pt x="14144" y="27346"/>
                  <a:pt x="16279" y="27146"/>
                </a:cubicBezTo>
                <a:cubicBezTo>
                  <a:pt x="24851" y="26379"/>
                  <a:pt x="34158" y="24544"/>
                  <a:pt x="43732" y="21976"/>
                </a:cubicBezTo>
                <a:cubicBezTo>
                  <a:pt x="53305" y="19407"/>
                  <a:pt x="62278" y="16338"/>
                  <a:pt x="70084" y="12736"/>
                </a:cubicBezTo>
                <a:cubicBezTo>
                  <a:pt x="72018" y="11802"/>
                  <a:pt x="73886" y="10868"/>
                  <a:pt x="75654" y="9834"/>
                </a:cubicBezTo>
                <a:cubicBezTo>
                  <a:pt x="77389" y="8900"/>
                  <a:pt x="79023" y="7766"/>
                  <a:pt x="80524" y="6465"/>
                </a:cubicBezTo>
                <a:cubicBezTo>
                  <a:pt x="81258" y="5864"/>
                  <a:pt x="81859" y="5130"/>
                  <a:pt x="82359" y="4296"/>
                </a:cubicBezTo>
                <a:cubicBezTo>
                  <a:pt x="82593" y="3896"/>
                  <a:pt x="82726" y="3429"/>
                  <a:pt x="82726" y="2962"/>
                </a:cubicBezTo>
                <a:cubicBezTo>
                  <a:pt x="82726" y="2495"/>
                  <a:pt x="82526" y="2028"/>
                  <a:pt x="82192" y="1695"/>
                </a:cubicBezTo>
                <a:cubicBezTo>
                  <a:pt x="81525" y="1128"/>
                  <a:pt x="80725" y="727"/>
                  <a:pt x="79824" y="560"/>
                </a:cubicBezTo>
                <a:cubicBezTo>
                  <a:pt x="79023" y="360"/>
                  <a:pt x="78189" y="227"/>
                  <a:pt x="77356" y="160"/>
                </a:cubicBezTo>
                <a:cubicBezTo>
                  <a:pt x="76232" y="62"/>
                  <a:pt x="75109" y="1"/>
                  <a:pt x="73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rial" panose="020B0604020202020204" pitchFamily="34" charset="0"/>
              <a:ea typeface="Cambria" panose="02040503050406030204" pitchFamily="18" charset="0"/>
              <a:cs typeface="Arial" panose="020B0604020202020204" pitchFamily="34" charset="0"/>
            </a:endParaRPr>
          </a:p>
        </p:txBody>
      </p:sp>
      <p:sp>
        <p:nvSpPr>
          <p:cNvPr id="13" name="Google Shape;1820;p59">
            <a:extLst>
              <a:ext uri="{FF2B5EF4-FFF2-40B4-BE49-F238E27FC236}">
                <a16:creationId xmlns:a16="http://schemas.microsoft.com/office/drawing/2014/main" id="{0FEA3020-9F26-658A-3279-FB5E3AF7F9B4}"/>
              </a:ext>
            </a:extLst>
          </p:cNvPr>
          <p:cNvSpPr/>
          <p:nvPr/>
        </p:nvSpPr>
        <p:spPr>
          <a:xfrm rot="723810" flipH="1">
            <a:off x="4447374" y="1622428"/>
            <a:ext cx="3256702" cy="1081959"/>
          </a:xfrm>
          <a:custGeom>
            <a:avLst/>
            <a:gdLst/>
            <a:ahLst/>
            <a:cxnLst/>
            <a:rect l="l" t="t" r="r" b="b"/>
            <a:pathLst>
              <a:path w="82727" h="27484" extrusionOk="0">
                <a:moveTo>
                  <a:pt x="73973" y="1"/>
                </a:moveTo>
                <a:cubicBezTo>
                  <a:pt x="73557" y="1"/>
                  <a:pt x="73139" y="9"/>
                  <a:pt x="72719" y="27"/>
                </a:cubicBezTo>
                <a:cubicBezTo>
                  <a:pt x="71285" y="27"/>
                  <a:pt x="69884" y="127"/>
                  <a:pt x="68616" y="227"/>
                </a:cubicBezTo>
                <a:cubicBezTo>
                  <a:pt x="66047" y="427"/>
                  <a:pt x="63813" y="694"/>
                  <a:pt x="62011" y="927"/>
                </a:cubicBezTo>
                <a:cubicBezTo>
                  <a:pt x="60210" y="1161"/>
                  <a:pt x="58842" y="1361"/>
                  <a:pt x="57875" y="1528"/>
                </a:cubicBezTo>
                <a:lnTo>
                  <a:pt x="56808" y="1695"/>
                </a:lnTo>
                <a:lnTo>
                  <a:pt x="56441" y="1761"/>
                </a:lnTo>
                <a:lnTo>
                  <a:pt x="56441" y="1761"/>
                </a:lnTo>
                <a:lnTo>
                  <a:pt x="56808" y="1728"/>
                </a:lnTo>
                <a:lnTo>
                  <a:pt x="57875" y="1561"/>
                </a:lnTo>
                <a:cubicBezTo>
                  <a:pt x="58842" y="1428"/>
                  <a:pt x="60243" y="1261"/>
                  <a:pt x="62045" y="994"/>
                </a:cubicBezTo>
                <a:cubicBezTo>
                  <a:pt x="63846" y="761"/>
                  <a:pt x="66047" y="527"/>
                  <a:pt x="68616" y="360"/>
                </a:cubicBezTo>
                <a:cubicBezTo>
                  <a:pt x="69884" y="260"/>
                  <a:pt x="71285" y="194"/>
                  <a:pt x="72752" y="160"/>
                </a:cubicBezTo>
                <a:cubicBezTo>
                  <a:pt x="73114" y="152"/>
                  <a:pt x="73477" y="148"/>
                  <a:pt x="73839" y="148"/>
                </a:cubicBezTo>
                <a:cubicBezTo>
                  <a:pt x="75011" y="148"/>
                  <a:pt x="76183" y="192"/>
                  <a:pt x="77356" y="294"/>
                </a:cubicBezTo>
                <a:cubicBezTo>
                  <a:pt x="78189" y="394"/>
                  <a:pt x="78990" y="527"/>
                  <a:pt x="79791" y="727"/>
                </a:cubicBezTo>
                <a:cubicBezTo>
                  <a:pt x="80625" y="861"/>
                  <a:pt x="81425" y="1261"/>
                  <a:pt x="82059" y="1828"/>
                </a:cubicBezTo>
                <a:cubicBezTo>
                  <a:pt x="82359" y="2128"/>
                  <a:pt x="82559" y="2529"/>
                  <a:pt x="82559" y="2962"/>
                </a:cubicBezTo>
                <a:cubicBezTo>
                  <a:pt x="82526" y="3396"/>
                  <a:pt x="82426" y="3829"/>
                  <a:pt x="82192" y="4230"/>
                </a:cubicBezTo>
                <a:cubicBezTo>
                  <a:pt x="81725" y="5030"/>
                  <a:pt x="81125" y="5731"/>
                  <a:pt x="80391" y="6331"/>
                </a:cubicBezTo>
                <a:cubicBezTo>
                  <a:pt x="78890" y="7599"/>
                  <a:pt x="77289" y="8700"/>
                  <a:pt x="75554" y="9667"/>
                </a:cubicBezTo>
                <a:cubicBezTo>
                  <a:pt x="73786" y="10668"/>
                  <a:pt x="71918" y="11635"/>
                  <a:pt x="69984" y="12536"/>
                </a:cubicBezTo>
                <a:cubicBezTo>
                  <a:pt x="62178" y="16105"/>
                  <a:pt x="53238" y="19207"/>
                  <a:pt x="43665" y="21742"/>
                </a:cubicBezTo>
                <a:cubicBezTo>
                  <a:pt x="34091" y="24311"/>
                  <a:pt x="24818" y="26145"/>
                  <a:pt x="16279" y="26946"/>
                </a:cubicBezTo>
                <a:cubicBezTo>
                  <a:pt x="14144" y="27146"/>
                  <a:pt x="12042" y="27280"/>
                  <a:pt x="10007" y="27280"/>
                </a:cubicBezTo>
                <a:cubicBezTo>
                  <a:pt x="9842" y="27282"/>
                  <a:pt x="9677" y="27284"/>
                  <a:pt x="9512" y="27284"/>
                </a:cubicBezTo>
                <a:cubicBezTo>
                  <a:pt x="7709" y="27284"/>
                  <a:pt x="5909" y="27118"/>
                  <a:pt x="4137" y="26813"/>
                </a:cubicBezTo>
                <a:cubicBezTo>
                  <a:pt x="3203" y="26679"/>
                  <a:pt x="2335" y="26379"/>
                  <a:pt x="1501" y="25979"/>
                </a:cubicBezTo>
                <a:cubicBezTo>
                  <a:pt x="1101" y="25745"/>
                  <a:pt x="768" y="25478"/>
                  <a:pt x="467" y="25145"/>
                </a:cubicBezTo>
                <a:cubicBezTo>
                  <a:pt x="200" y="24778"/>
                  <a:pt x="100" y="24344"/>
                  <a:pt x="167" y="23944"/>
                </a:cubicBezTo>
                <a:cubicBezTo>
                  <a:pt x="267" y="23510"/>
                  <a:pt x="434" y="23110"/>
                  <a:pt x="701" y="22776"/>
                </a:cubicBezTo>
                <a:cubicBezTo>
                  <a:pt x="934" y="22443"/>
                  <a:pt x="1235" y="22109"/>
                  <a:pt x="1535" y="21809"/>
                </a:cubicBezTo>
                <a:cubicBezTo>
                  <a:pt x="2102" y="21209"/>
                  <a:pt x="2736" y="20675"/>
                  <a:pt x="3403" y="20174"/>
                </a:cubicBezTo>
                <a:cubicBezTo>
                  <a:pt x="5738" y="18407"/>
                  <a:pt x="8206" y="16872"/>
                  <a:pt x="10808" y="15504"/>
                </a:cubicBezTo>
                <a:cubicBezTo>
                  <a:pt x="13076" y="14270"/>
                  <a:pt x="15078" y="13303"/>
                  <a:pt x="16746" y="12569"/>
                </a:cubicBezTo>
                <a:cubicBezTo>
                  <a:pt x="18380" y="11802"/>
                  <a:pt x="19681" y="11235"/>
                  <a:pt x="20548" y="10868"/>
                </a:cubicBezTo>
                <a:lnTo>
                  <a:pt x="21549" y="10468"/>
                </a:lnTo>
                <a:lnTo>
                  <a:pt x="21883" y="10301"/>
                </a:lnTo>
                <a:lnTo>
                  <a:pt x="21883" y="10301"/>
                </a:lnTo>
                <a:cubicBezTo>
                  <a:pt x="21883" y="10301"/>
                  <a:pt x="21782" y="10334"/>
                  <a:pt x="21549" y="10401"/>
                </a:cubicBezTo>
                <a:lnTo>
                  <a:pt x="20548" y="10801"/>
                </a:lnTo>
                <a:cubicBezTo>
                  <a:pt x="19648" y="11201"/>
                  <a:pt x="18347" y="11735"/>
                  <a:pt x="16712" y="12469"/>
                </a:cubicBezTo>
                <a:cubicBezTo>
                  <a:pt x="15044" y="13236"/>
                  <a:pt x="13043" y="14204"/>
                  <a:pt x="10775" y="15404"/>
                </a:cubicBezTo>
                <a:cubicBezTo>
                  <a:pt x="8173" y="16739"/>
                  <a:pt x="5671" y="18306"/>
                  <a:pt x="3336" y="20041"/>
                </a:cubicBezTo>
                <a:cubicBezTo>
                  <a:pt x="2669" y="20541"/>
                  <a:pt x="2035" y="21108"/>
                  <a:pt x="1435" y="21709"/>
                </a:cubicBezTo>
                <a:cubicBezTo>
                  <a:pt x="1134" y="22009"/>
                  <a:pt x="868" y="22343"/>
                  <a:pt x="601" y="22710"/>
                </a:cubicBezTo>
                <a:cubicBezTo>
                  <a:pt x="334" y="23043"/>
                  <a:pt x="134" y="23477"/>
                  <a:pt x="34" y="23911"/>
                </a:cubicBezTo>
                <a:cubicBezTo>
                  <a:pt x="0" y="24011"/>
                  <a:pt x="0" y="24144"/>
                  <a:pt x="0" y="24244"/>
                </a:cubicBezTo>
                <a:cubicBezTo>
                  <a:pt x="0" y="24378"/>
                  <a:pt x="34" y="24511"/>
                  <a:pt x="34" y="24611"/>
                </a:cubicBezTo>
                <a:cubicBezTo>
                  <a:pt x="100" y="24845"/>
                  <a:pt x="234" y="25045"/>
                  <a:pt x="367" y="25245"/>
                </a:cubicBezTo>
                <a:cubicBezTo>
                  <a:pt x="634" y="25612"/>
                  <a:pt x="1001" y="25912"/>
                  <a:pt x="1435" y="26145"/>
                </a:cubicBezTo>
                <a:cubicBezTo>
                  <a:pt x="2269" y="26579"/>
                  <a:pt x="3169" y="26879"/>
                  <a:pt x="4103" y="27013"/>
                </a:cubicBezTo>
                <a:cubicBezTo>
                  <a:pt x="5906" y="27318"/>
                  <a:pt x="7709" y="27484"/>
                  <a:pt x="9538" y="27484"/>
                </a:cubicBezTo>
                <a:cubicBezTo>
                  <a:pt x="9705" y="27484"/>
                  <a:pt x="9873" y="27483"/>
                  <a:pt x="10041" y="27480"/>
                </a:cubicBezTo>
                <a:cubicBezTo>
                  <a:pt x="12042" y="27480"/>
                  <a:pt x="14144" y="27346"/>
                  <a:pt x="16279" y="27146"/>
                </a:cubicBezTo>
                <a:cubicBezTo>
                  <a:pt x="24851" y="26379"/>
                  <a:pt x="34158" y="24544"/>
                  <a:pt x="43732" y="21976"/>
                </a:cubicBezTo>
                <a:cubicBezTo>
                  <a:pt x="53305" y="19407"/>
                  <a:pt x="62278" y="16338"/>
                  <a:pt x="70084" y="12736"/>
                </a:cubicBezTo>
                <a:cubicBezTo>
                  <a:pt x="72018" y="11802"/>
                  <a:pt x="73886" y="10868"/>
                  <a:pt x="75654" y="9834"/>
                </a:cubicBezTo>
                <a:cubicBezTo>
                  <a:pt x="77389" y="8900"/>
                  <a:pt x="79023" y="7766"/>
                  <a:pt x="80524" y="6465"/>
                </a:cubicBezTo>
                <a:cubicBezTo>
                  <a:pt x="81258" y="5864"/>
                  <a:pt x="81859" y="5130"/>
                  <a:pt x="82359" y="4296"/>
                </a:cubicBezTo>
                <a:cubicBezTo>
                  <a:pt x="82593" y="3896"/>
                  <a:pt x="82726" y="3429"/>
                  <a:pt x="82726" y="2962"/>
                </a:cubicBezTo>
                <a:cubicBezTo>
                  <a:pt x="82726" y="2495"/>
                  <a:pt x="82526" y="2028"/>
                  <a:pt x="82192" y="1695"/>
                </a:cubicBezTo>
                <a:cubicBezTo>
                  <a:pt x="81525" y="1128"/>
                  <a:pt x="80725" y="727"/>
                  <a:pt x="79824" y="560"/>
                </a:cubicBezTo>
                <a:cubicBezTo>
                  <a:pt x="79023" y="360"/>
                  <a:pt x="78189" y="227"/>
                  <a:pt x="77356" y="160"/>
                </a:cubicBezTo>
                <a:cubicBezTo>
                  <a:pt x="76232" y="62"/>
                  <a:pt x="75109" y="1"/>
                  <a:pt x="73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Arial" panose="020B0604020202020204" pitchFamily="34" charset="0"/>
              <a:ea typeface="Cambria" panose="02040503050406030204" pitchFamily="18" charset="0"/>
              <a:cs typeface="Arial" panose="020B0604020202020204" pitchFamily="34" charset="0"/>
            </a:endParaRPr>
          </a:p>
        </p:txBody>
      </p:sp>
      <p:sp>
        <p:nvSpPr>
          <p:cNvPr id="17" name="Google Shape;1822;p59">
            <a:extLst>
              <a:ext uri="{FF2B5EF4-FFF2-40B4-BE49-F238E27FC236}">
                <a16:creationId xmlns:a16="http://schemas.microsoft.com/office/drawing/2014/main" id="{9F9394E2-65B9-0C31-1095-6E3EEDF868EB}"/>
              </a:ext>
            </a:extLst>
          </p:cNvPr>
          <p:cNvSpPr txBox="1">
            <a:spLocks/>
          </p:cNvSpPr>
          <p:nvPr/>
        </p:nvSpPr>
        <p:spPr>
          <a:xfrm>
            <a:off x="7778623" y="3017103"/>
            <a:ext cx="3759667" cy="47741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None/>
            </a:pPr>
            <a:r>
              <a:rPr lang="en-US" altLang="en-US" sz="2000" dirty="0">
                <a:latin typeface="Arial" panose="020B0604020202020204" pitchFamily="34" charset="0"/>
                <a:cs typeface="Arial" panose="020B0604020202020204" pitchFamily="34" charset="0"/>
              </a:rPr>
              <a:t>Time horizon: 1-2 month</a:t>
            </a:r>
          </a:p>
          <a:p>
            <a:pPr marL="0" indent="0">
              <a:lnSpc>
                <a:spcPct val="115000"/>
              </a:lnSpc>
              <a:spcBef>
                <a:spcPts val="0"/>
              </a:spcBef>
              <a:buClr>
                <a:schemeClr val="dk1"/>
              </a:buClr>
              <a:buSzPts val="1100"/>
              <a:buFont typeface="Arial"/>
              <a:buNone/>
            </a:pPr>
            <a:endParaRPr lang="en-US" sz="2000" dirty="0">
              <a:latin typeface="Arial" panose="020B0604020202020204" pitchFamily="34" charset="0"/>
              <a:ea typeface="Cambria" panose="02040503050406030204" pitchFamily="18" charset="0"/>
              <a:cs typeface="Arial" panose="020B0604020202020204" pitchFamily="34" charset="0"/>
            </a:endParaRPr>
          </a:p>
        </p:txBody>
      </p:sp>
      <p:graphicFrame>
        <p:nvGraphicFramePr>
          <p:cNvPr id="5" name="Table 4"/>
          <p:cNvGraphicFramePr>
            <a:graphicFrameLocks noGrp="1"/>
          </p:cNvGraphicFramePr>
          <p:nvPr>
            <p:extLst/>
          </p:nvPr>
        </p:nvGraphicFramePr>
        <p:xfrm>
          <a:off x="764426" y="4183817"/>
          <a:ext cx="10406781" cy="1811540"/>
        </p:xfrm>
        <a:graphic>
          <a:graphicData uri="http://schemas.openxmlformats.org/drawingml/2006/table">
            <a:tbl>
              <a:tblPr/>
              <a:tblGrid>
                <a:gridCol w="2142573">
                  <a:extLst>
                    <a:ext uri="{9D8B030D-6E8A-4147-A177-3AD203B41FA5}">
                      <a16:colId xmlns:a16="http://schemas.microsoft.com/office/drawing/2014/main" val="3361943328"/>
                    </a:ext>
                  </a:extLst>
                </a:gridCol>
                <a:gridCol w="1591625">
                  <a:extLst>
                    <a:ext uri="{9D8B030D-6E8A-4147-A177-3AD203B41FA5}">
                      <a16:colId xmlns:a16="http://schemas.microsoft.com/office/drawing/2014/main" val="498719857"/>
                    </a:ext>
                  </a:extLst>
                </a:gridCol>
                <a:gridCol w="1591625">
                  <a:extLst>
                    <a:ext uri="{9D8B030D-6E8A-4147-A177-3AD203B41FA5}">
                      <a16:colId xmlns:a16="http://schemas.microsoft.com/office/drawing/2014/main" val="3059128461"/>
                    </a:ext>
                  </a:extLst>
                </a:gridCol>
                <a:gridCol w="1469193">
                  <a:extLst>
                    <a:ext uri="{9D8B030D-6E8A-4147-A177-3AD203B41FA5}">
                      <a16:colId xmlns:a16="http://schemas.microsoft.com/office/drawing/2014/main" val="3981026759"/>
                    </a:ext>
                  </a:extLst>
                </a:gridCol>
                <a:gridCol w="1224327">
                  <a:extLst>
                    <a:ext uri="{9D8B030D-6E8A-4147-A177-3AD203B41FA5}">
                      <a16:colId xmlns:a16="http://schemas.microsoft.com/office/drawing/2014/main" val="2526765150"/>
                    </a:ext>
                  </a:extLst>
                </a:gridCol>
                <a:gridCol w="2387438">
                  <a:extLst>
                    <a:ext uri="{9D8B030D-6E8A-4147-A177-3AD203B41FA5}">
                      <a16:colId xmlns:a16="http://schemas.microsoft.com/office/drawing/2014/main" val="996191844"/>
                    </a:ext>
                  </a:extLst>
                </a:gridCol>
              </a:tblGrid>
              <a:tr h="362308">
                <a:tc>
                  <a:txBody>
                    <a:bodyPr/>
                    <a:lstStyle/>
                    <a:p>
                      <a:pPr algn="ctr" rtl="0" fontAlgn="ctr"/>
                      <a:r>
                        <a:rPr lang="en-IN" sz="1400" b="1" i="0" u="none" strike="noStrike">
                          <a:solidFill>
                            <a:srgbClr val="FFFFFF"/>
                          </a:solidFill>
                          <a:effectLst/>
                          <a:latin typeface="Calibri" panose="020F0502020204030204" pitchFamily="34" charset="0"/>
                        </a:rPr>
                        <a:t>SCRIPT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IN" sz="1400" b="1" i="0" u="none" strike="noStrike">
                          <a:solidFill>
                            <a:srgbClr val="FFFFFF"/>
                          </a:solidFill>
                          <a:effectLst/>
                          <a:latin typeface="Calibri" panose="020F0502020204030204" pitchFamily="34" charset="0"/>
                        </a:rPr>
                        <a:t>CMP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IN" sz="1400" b="1" i="0" u="none" strike="noStrike">
                          <a:solidFill>
                            <a:srgbClr val="FFFFFF"/>
                          </a:solidFill>
                          <a:effectLst/>
                          <a:latin typeface="Calibri" panose="020F0502020204030204" pitchFamily="34" charset="0"/>
                        </a:rPr>
                        <a:t>BUYING RANGE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IN" sz="1400" b="1" i="0" u="none" strike="noStrike">
                          <a:solidFill>
                            <a:srgbClr val="FFFFFF"/>
                          </a:solidFill>
                          <a:effectLst/>
                          <a:latin typeface="Calibri" panose="020F0502020204030204" pitchFamily="34" charset="0"/>
                        </a:rPr>
                        <a:t>STOP LOSS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IN" sz="1400" b="1" i="0" u="none" strike="noStrike">
                          <a:solidFill>
                            <a:srgbClr val="FFFFFF"/>
                          </a:solidFill>
                          <a:effectLst/>
                          <a:latin typeface="Calibri" panose="020F0502020204030204" pitchFamily="34" charset="0"/>
                        </a:rPr>
                        <a:t>TGT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IN" sz="1400" b="1" i="0" u="none" strike="noStrike">
                          <a:solidFill>
                            <a:srgbClr val="FFFFFF"/>
                          </a:solidFill>
                          <a:effectLst/>
                          <a:latin typeface="Calibri" panose="020F0502020204030204" pitchFamily="34" charset="0"/>
                        </a:rPr>
                        <a:t>POTENTIAL UPSIDE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364094905"/>
                  </a:ext>
                </a:extLst>
              </a:tr>
              <a:tr h="362308">
                <a:tc>
                  <a:txBody>
                    <a:bodyPr/>
                    <a:lstStyle/>
                    <a:p>
                      <a:pPr algn="ctr" rtl="0" fontAlgn="ctr"/>
                      <a:r>
                        <a:rPr lang="en-IN" sz="1400" b="0" i="0" u="none" strike="noStrike" dirty="0">
                          <a:solidFill>
                            <a:srgbClr val="000000"/>
                          </a:solidFill>
                          <a:effectLst/>
                          <a:latin typeface="Calibri" panose="020F0502020204030204" pitchFamily="34" charset="0"/>
                        </a:rPr>
                        <a:t>HAL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dirty="0">
                          <a:solidFill>
                            <a:srgbClr val="000000"/>
                          </a:solidFill>
                          <a:effectLst/>
                          <a:latin typeface="Calibri" panose="020F0502020204030204" pitchFamily="34" charset="0"/>
                        </a:rPr>
                        <a:t>4573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4585-4550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4344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5125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2957949424"/>
                  </a:ext>
                </a:extLst>
              </a:tr>
              <a:tr h="362308">
                <a:tc>
                  <a:txBody>
                    <a:bodyPr/>
                    <a:lstStyle/>
                    <a:p>
                      <a:pPr algn="ctr" rtl="0" fontAlgn="ctr"/>
                      <a:r>
                        <a:rPr lang="en-IN" sz="1400" b="0" i="0" u="none" strike="noStrike">
                          <a:solidFill>
                            <a:srgbClr val="000000"/>
                          </a:solidFill>
                          <a:effectLst/>
                          <a:latin typeface="Calibri" panose="020F0502020204030204" pitchFamily="34" charset="0"/>
                        </a:rPr>
                        <a:t>MAZDOCK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dirty="0">
                          <a:solidFill>
                            <a:srgbClr val="000000"/>
                          </a:solidFill>
                          <a:effectLst/>
                          <a:latin typeface="Calibri" panose="020F0502020204030204" pitchFamily="34" charset="0"/>
                        </a:rPr>
                        <a:t>2796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2810-2785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2656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3160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dirty="0">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661928945"/>
                  </a:ext>
                </a:extLst>
              </a:tr>
              <a:tr h="362308">
                <a:tc>
                  <a:txBody>
                    <a:bodyPr/>
                    <a:lstStyle/>
                    <a:p>
                      <a:pPr algn="ctr" rtl="0" fontAlgn="ctr"/>
                      <a:r>
                        <a:rPr lang="en-IN" sz="1400" b="0" i="0" u="none" strike="noStrike">
                          <a:solidFill>
                            <a:srgbClr val="000000"/>
                          </a:solidFill>
                          <a:effectLst/>
                          <a:latin typeface="Calibri" panose="020F0502020204030204" pitchFamily="34" charset="0"/>
                        </a:rPr>
                        <a:t>GRSE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dirty="0">
                          <a:solidFill>
                            <a:srgbClr val="000000"/>
                          </a:solidFill>
                          <a:effectLst/>
                          <a:latin typeface="Calibri" panose="020F0502020204030204" pitchFamily="34" charset="0"/>
                        </a:rPr>
                        <a:t>2626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2635-2600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2495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a:solidFill>
                            <a:srgbClr val="000000"/>
                          </a:solidFill>
                          <a:effectLst/>
                          <a:latin typeface="Calibri" panose="020F0502020204030204" pitchFamily="34" charset="0"/>
                        </a:rPr>
                        <a:t>2915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en-IN" sz="1400" b="0" i="0" u="none" strike="noStrike" dirty="0">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641921295"/>
                  </a:ext>
                </a:extLst>
              </a:tr>
              <a:tr h="362308">
                <a:tc>
                  <a:txBody>
                    <a:bodyPr/>
                    <a:lstStyle/>
                    <a:p>
                      <a:pPr algn="ctr" rtl="0" fontAlgn="ctr"/>
                      <a:r>
                        <a:rPr lang="en-IN" sz="1400" b="0" i="0" u="none" strike="noStrike">
                          <a:solidFill>
                            <a:srgbClr val="000000"/>
                          </a:solidFill>
                          <a:effectLst/>
                          <a:latin typeface="Calibri" panose="020F0502020204030204" pitchFamily="34" charset="0"/>
                        </a:rPr>
                        <a:t>BEL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dirty="0">
                          <a:solidFill>
                            <a:srgbClr val="000000"/>
                          </a:solidFill>
                          <a:effectLst/>
                          <a:latin typeface="Calibri" panose="020F0502020204030204" pitchFamily="34" charset="0"/>
                        </a:rPr>
                        <a:t>386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390-380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367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a:solidFill>
                            <a:srgbClr val="000000"/>
                          </a:solidFill>
                          <a:effectLst/>
                          <a:latin typeface="Calibri" panose="020F0502020204030204" pitchFamily="34" charset="0"/>
                        </a:rPr>
                        <a:t>432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IN" sz="1400" b="0" i="0" u="none" strike="noStrike" dirty="0">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210323316"/>
                  </a:ext>
                </a:extLst>
              </a:tr>
            </a:tbl>
          </a:graphicData>
        </a:graphic>
      </p:graphicFrame>
      <p:sp>
        <p:nvSpPr>
          <p:cNvPr id="18" name="Google Shape;1822;p59">
            <a:extLst>
              <a:ext uri="{FF2B5EF4-FFF2-40B4-BE49-F238E27FC236}">
                <a16:creationId xmlns:a16="http://schemas.microsoft.com/office/drawing/2014/main" id="{9F9394E2-65B9-0C31-1095-6E3EEDF868EB}"/>
              </a:ext>
            </a:extLst>
          </p:cNvPr>
          <p:cNvSpPr txBox="1">
            <a:spLocks/>
          </p:cNvSpPr>
          <p:nvPr/>
        </p:nvSpPr>
        <p:spPr>
          <a:xfrm>
            <a:off x="7966365" y="6240507"/>
            <a:ext cx="4225635" cy="47741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a:buNone/>
            </a:pPr>
            <a:r>
              <a:rPr lang="en-US" sz="1200" dirty="0"/>
              <a:t>Note: The above table is provided for illustrative purposes only.</a:t>
            </a:r>
            <a:endParaRPr lang="en-US" sz="1200" dirty="0">
              <a:latin typeface="Arial" panose="020B0604020202020204" pitchFamily="34" charset="0"/>
              <a:ea typeface="Cambria" panose="02040503050406030204" pitchFamily="18" charset="0"/>
              <a:cs typeface="Arial" panose="020B0604020202020204" pitchFamily="34" charset="0"/>
            </a:endParaRPr>
          </a:p>
        </p:txBody>
      </p:sp>
      <p:pic>
        <p:nvPicPr>
          <p:cNvPr id="2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45862"/>
            <a:ext cx="2011136" cy="704476"/>
          </a:xfrm>
          <a:prstGeom prst="rect">
            <a:avLst/>
          </a:prstGeom>
        </p:spPr>
      </p:pic>
    </p:spTree>
    <p:extLst>
      <p:ext uri="{BB962C8B-B14F-4D97-AF65-F5344CB8AC3E}">
        <p14:creationId xmlns:p14="http://schemas.microsoft.com/office/powerpoint/2010/main" val="248211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2336</Words>
  <Application>Microsoft Office PowerPoint</Application>
  <PresentationFormat>Widescreen</PresentationFormat>
  <Paragraphs>674</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Cambria</vt:lpstr>
      <vt:lpstr>Corbel</vt:lpstr>
      <vt:lpstr>Dubai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Mithil Doshi</dc:creator>
  <cp:lastModifiedBy>Mithil Doshi</cp:lastModifiedBy>
  <cp:revision>11</cp:revision>
  <dcterms:created xsi:type="dcterms:W3CDTF">2026-02-05T07:49:26Z</dcterms:created>
  <dcterms:modified xsi:type="dcterms:W3CDTF">2026-02-05T09:40:50Z</dcterms:modified>
</cp:coreProperties>
</file>